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56" r:id="rId2"/>
    <p:sldId id="274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40" r:id="rId14"/>
    <p:sldId id="341" r:id="rId15"/>
    <p:sldId id="342" r:id="rId16"/>
    <p:sldId id="343" r:id="rId17"/>
    <p:sldId id="339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8" r:id="rId52"/>
    <p:sldId id="377" r:id="rId53"/>
    <p:sldId id="283" r:id="rId54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56"/>
    </p:embeddedFont>
    <p:embeddedFont>
      <p:font typeface="10X10 Bold" panose="020D0604000000000000" pitchFamily="34" charset="-127"/>
      <p:regular r:id="rId57"/>
      <p:bold r:id="rId58"/>
    </p:embeddedFont>
    <p:embeddedFont>
      <p:font typeface="BM DoHyeon OTF" panose="020B0600000101010101" pitchFamily="34" charset="-127"/>
      <p:regular r:id="rId59"/>
    </p:embeddedFont>
    <p:embeddedFont>
      <p:font typeface="맑은 고딕" panose="020B0503020000020004" pitchFamily="34" charset="-127"/>
      <p:regular r:id="rId60"/>
      <p:bold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45"/>
    <p:restoredTop sz="96327" autoAdjust="0"/>
  </p:normalViewPr>
  <p:slideViewPr>
    <p:cSldViewPr>
      <p:cViewPr varScale="1">
        <p:scale>
          <a:sx n="95" d="100"/>
          <a:sy n="95" d="100"/>
        </p:scale>
        <p:origin x="200" y="20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3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9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0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1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02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6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41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4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10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4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5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64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38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99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4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849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39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10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04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00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20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3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1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58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35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69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05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71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653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75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98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3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3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2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09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64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1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35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08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40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0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29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7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1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5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8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2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infoq.com/news/2023/09/next-gpt-multimodal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nfoq.com/news/2023/09/next-gpt-multimodal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33895" y="2241565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9.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Language Model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0" y="3304024"/>
            <a:ext cx="228846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Kakao Tech. Google Developer Groups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MODUAI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Sentiment Neuron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959559" y="1050153"/>
            <a:ext cx="7978365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ko-KR" altLang="en-US" sz="2200" spc="204" dirty="0">
                <a:latin typeface="Noto Sans CJK HK"/>
                <a:cs typeface="Noto Sans CJK HK"/>
              </a:rPr>
              <a:t>학습된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85" dirty="0"/>
              <a:t>RNN</a:t>
            </a:r>
            <a:r>
              <a:rPr lang="en-US" sz="2200" spc="120" dirty="0"/>
              <a:t> </a:t>
            </a:r>
            <a:r>
              <a:rPr lang="ko-KR" altLang="en-US" sz="2200" spc="204" dirty="0">
                <a:latin typeface="Noto Sans CJK HK"/>
                <a:cs typeface="Noto Sans CJK HK"/>
              </a:rPr>
              <a:t>모델에서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25" dirty="0"/>
              <a:t>Sentiment</a:t>
            </a:r>
            <a:r>
              <a:rPr lang="en-US" sz="2200" spc="114" dirty="0"/>
              <a:t> </a:t>
            </a:r>
            <a:r>
              <a:rPr lang="en-US" sz="2200" spc="175" dirty="0"/>
              <a:t>neuron</a:t>
            </a:r>
            <a:r>
              <a:rPr lang="ko-KR" altLang="en-US" sz="2200" spc="175" dirty="0">
                <a:latin typeface="Noto Sans CJK HK"/>
                <a:cs typeface="Noto Sans CJK HK"/>
              </a:rPr>
              <a:t>을 발견합니다</a:t>
            </a:r>
            <a:r>
              <a:rPr lang="en-US" altLang="ko-KR" sz="2200" spc="175" dirty="0"/>
              <a:t>.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08880A79-5052-D4F6-DC72-9752C32935D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" y="1540687"/>
            <a:ext cx="9029700" cy="26670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4134DDE2-ADCB-6C51-9957-DDBBCBBE65BC}"/>
              </a:ext>
            </a:extLst>
          </p:cNvPr>
          <p:cNvSpPr txBox="1"/>
          <p:nvPr/>
        </p:nvSpPr>
        <p:spPr>
          <a:xfrm>
            <a:off x="7443079" y="4287295"/>
            <a:ext cx="149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UnDinaru"/>
                <a:cs typeface="UnDinaru"/>
              </a:rPr>
              <a:t>*</a:t>
            </a:r>
            <a:r>
              <a:rPr sz="1400" b="1" spc="40" dirty="0">
                <a:solidFill>
                  <a:srgbClr val="FF0000"/>
                </a:solidFill>
                <a:latin typeface="UnDinaru"/>
                <a:cs typeface="UnDinaru"/>
              </a:rPr>
              <a:t> </a:t>
            </a:r>
            <a:r>
              <a:rPr sz="1400" b="1" spc="90" dirty="0">
                <a:solidFill>
                  <a:srgbClr val="FF0000"/>
                </a:solidFill>
                <a:latin typeface="Noto Sans CJK HK"/>
                <a:cs typeface="Noto Sans CJK HK"/>
              </a:rPr>
              <a:t>번역본입니다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17681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Sentiment Neuron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959559" y="1050153"/>
            <a:ext cx="7978365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ko-KR" altLang="en-US" sz="2200" spc="204" dirty="0">
                <a:latin typeface="Noto Sans CJK HK"/>
                <a:cs typeface="Noto Sans CJK HK"/>
              </a:rPr>
              <a:t>학습된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85" dirty="0"/>
              <a:t>RNN</a:t>
            </a:r>
            <a:r>
              <a:rPr lang="en-US" sz="2200" spc="120" dirty="0"/>
              <a:t> </a:t>
            </a:r>
            <a:r>
              <a:rPr lang="ko-KR" altLang="en-US" sz="2200" spc="204" dirty="0">
                <a:latin typeface="Noto Sans CJK HK"/>
                <a:cs typeface="Noto Sans CJK HK"/>
              </a:rPr>
              <a:t>모델에서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25" dirty="0"/>
              <a:t>Sentiment</a:t>
            </a:r>
            <a:r>
              <a:rPr lang="en-US" sz="2200" spc="114" dirty="0"/>
              <a:t> </a:t>
            </a:r>
            <a:r>
              <a:rPr lang="en-US" sz="2200" spc="175" dirty="0"/>
              <a:t>neuron</a:t>
            </a:r>
            <a:r>
              <a:rPr lang="ko-KR" altLang="en-US" sz="2200" spc="175" dirty="0">
                <a:latin typeface="Noto Sans CJK HK"/>
                <a:cs typeface="Noto Sans CJK HK"/>
              </a:rPr>
              <a:t>을 발견합니다</a:t>
            </a:r>
            <a:r>
              <a:rPr lang="en-US" altLang="ko-KR" sz="2200" spc="175" dirty="0"/>
              <a:t>.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D55CB1B-312F-467E-573A-01660922781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0" y="1547812"/>
            <a:ext cx="7620000" cy="2047875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25603AA-C063-5FE0-042E-E6DA65D9F107}"/>
              </a:ext>
            </a:extLst>
          </p:cNvPr>
          <p:cNvSpPr txBox="1">
            <a:spLocks/>
          </p:cNvSpPr>
          <p:nvPr/>
        </p:nvSpPr>
        <p:spPr>
          <a:xfrm>
            <a:off x="645529" y="3883443"/>
            <a:ext cx="7951333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78765">
              <a:spcBef>
                <a:spcPts val="100"/>
              </a:spcBef>
            </a:pP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인공지능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모델이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우리가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사용하는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자연어를</a:t>
            </a:r>
            <a:r>
              <a:rPr lang="ko-KR" altLang="en-US" sz="2200" spc="120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학습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한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10" dirty="0">
                <a:solidFill>
                  <a:srgbClr val="000000"/>
                </a:solidFill>
                <a:latin typeface="Noto Sans CJK HK"/>
                <a:cs typeface="Noto Sans CJK HK"/>
              </a:rPr>
              <a:t>후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따로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정답을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알려주지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000000"/>
                </a:solidFill>
                <a:latin typeface="Noto Sans CJK HK"/>
                <a:cs typeface="Noto Sans CJK HK"/>
              </a:rPr>
              <a:t>않아도</a:t>
            </a:r>
            <a:r>
              <a:rPr lang="ko-KR" altLang="en-US" sz="2200" spc="114" dirty="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FF004F"/>
                </a:solidFill>
                <a:latin typeface="Noto Sans CJK HK"/>
                <a:cs typeface="Noto Sans CJK HK"/>
              </a:rPr>
              <a:t>스스로</a:t>
            </a:r>
            <a:r>
              <a:rPr lang="ko-KR" altLang="en-US" sz="2200" spc="120" dirty="0">
                <a:solidFill>
                  <a:srgbClr val="FF004F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60" dirty="0">
                <a:solidFill>
                  <a:srgbClr val="FF004F"/>
                </a:solidFill>
                <a:latin typeface="Noto Sans CJK HK"/>
                <a:cs typeface="Noto Sans CJK HK"/>
              </a:rPr>
              <a:t>감정을</a:t>
            </a:r>
            <a:r>
              <a:rPr lang="ko-KR" altLang="en-US" sz="2200" spc="114" dirty="0">
                <a:solidFill>
                  <a:srgbClr val="FF004F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200" spc="135" dirty="0">
                <a:solidFill>
                  <a:srgbClr val="FF004F"/>
                </a:solidFill>
                <a:latin typeface="Noto Sans CJK HK"/>
                <a:cs typeface="Noto Sans CJK HK"/>
              </a:rPr>
              <a:t>학습</a:t>
            </a:r>
            <a:r>
              <a:rPr lang="ko-KR" altLang="en-US" sz="2200" spc="135" dirty="0">
                <a:solidFill>
                  <a:srgbClr val="000000"/>
                </a:solidFill>
                <a:latin typeface="Noto Sans CJK HK"/>
                <a:cs typeface="Noto Sans CJK HK"/>
              </a:rPr>
              <a:t>했습니다</a:t>
            </a:r>
            <a:r>
              <a:rPr lang="en-US" altLang="ko-KR" sz="2200" spc="135" dirty="0">
                <a:solidFill>
                  <a:srgbClr val="000000"/>
                </a:solidFill>
              </a:rPr>
              <a:t>.</a:t>
            </a:r>
            <a:endParaRPr lang="ko-KR" altLang="en-US" sz="22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51686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760484" y="2301535"/>
            <a:ext cx="7611300" cy="81304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ko-KR" altLang="en-US" sz="2600" spc="265" dirty="0">
                <a:latin typeface="Noto Sans CJK HK"/>
                <a:cs typeface="Noto Sans CJK HK"/>
              </a:rPr>
              <a:t>인공지능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65" dirty="0">
                <a:latin typeface="Noto Sans CJK HK"/>
                <a:cs typeface="Noto Sans CJK HK"/>
              </a:rPr>
              <a:t>모델이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65" dirty="0">
                <a:latin typeface="Noto Sans CJK HK"/>
                <a:cs typeface="Noto Sans CJK HK"/>
              </a:rPr>
              <a:t>우리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45" dirty="0">
                <a:latin typeface="Noto Sans CJK HK"/>
                <a:cs typeface="Noto Sans CJK HK"/>
              </a:rPr>
              <a:t>자연어를 </a:t>
            </a:r>
            <a:r>
              <a:rPr lang="ko-KR" altLang="en-US" sz="2600" spc="265" dirty="0">
                <a:latin typeface="Noto Sans CJK HK"/>
                <a:cs typeface="Noto Sans CJK HK"/>
              </a:rPr>
              <a:t>이해한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65" dirty="0">
                <a:latin typeface="Noto Sans CJK HK"/>
                <a:cs typeface="Noto Sans CJK HK"/>
              </a:rPr>
              <a:t>것으로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65" dirty="0">
                <a:latin typeface="Noto Sans CJK HK"/>
                <a:cs typeface="Noto Sans CJK HK"/>
              </a:rPr>
              <a:t>봐도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325" dirty="0">
                <a:latin typeface="Noto Sans CJK HK"/>
                <a:cs typeface="Noto Sans CJK HK"/>
              </a:rPr>
              <a:t>될까요</a:t>
            </a:r>
            <a:r>
              <a:rPr lang="en-US" altLang="ko-KR" sz="2600" spc="325" dirty="0"/>
              <a:t>?</a:t>
            </a:r>
            <a:endParaRPr lang="en-US" altLang="ko-KR" sz="2600" spc="175" dirty="0"/>
          </a:p>
        </p:txBody>
      </p:sp>
    </p:spTree>
    <p:extLst>
      <p:ext uri="{BB962C8B-B14F-4D97-AF65-F5344CB8AC3E}">
        <p14:creationId xmlns:p14="http://schemas.microsoft.com/office/powerpoint/2010/main" val="24853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Large Language Model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2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760484" y="2432340"/>
            <a:ext cx="7611300" cy="55143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 sz="3500" spc="-25" dirty="0">
                <a:latin typeface="Noto Sans CJK HK"/>
                <a:cs typeface="Noto Sans CJK HK"/>
              </a:rPr>
              <a:t>LLM,</a:t>
            </a:r>
            <a:r>
              <a:rPr lang="en-US" sz="3500" spc="70" dirty="0">
                <a:latin typeface="Noto Sans CJK HK"/>
                <a:cs typeface="Noto Sans CJK HK"/>
              </a:rPr>
              <a:t> </a:t>
            </a:r>
            <a:r>
              <a:rPr lang="ko-KR" altLang="en-US" sz="3500" spc="55" dirty="0">
                <a:latin typeface="Noto Sans CJK HK"/>
                <a:cs typeface="Noto Sans CJK HK"/>
              </a:rPr>
              <a:t>초거대</a:t>
            </a:r>
            <a:r>
              <a:rPr lang="ko-KR" altLang="en-US" sz="3500" spc="70" dirty="0">
                <a:latin typeface="Noto Sans CJK HK"/>
                <a:cs typeface="Noto Sans CJK HK"/>
              </a:rPr>
              <a:t> </a:t>
            </a:r>
            <a:r>
              <a:rPr lang="en-US" sz="3500" dirty="0">
                <a:latin typeface="Noto Sans CJK HK"/>
                <a:cs typeface="Noto Sans CJK HK"/>
              </a:rPr>
              <a:t>AI</a:t>
            </a:r>
            <a:r>
              <a:rPr lang="ko-KR" altLang="en-US" sz="3500" dirty="0">
                <a:latin typeface="Noto Sans CJK HK"/>
                <a:cs typeface="Noto Sans CJK HK"/>
              </a:rPr>
              <a:t>의</a:t>
            </a:r>
            <a:r>
              <a:rPr lang="ko-KR" altLang="en-US" sz="3500" spc="75" dirty="0">
                <a:latin typeface="Noto Sans CJK HK"/>
                <a:cs typeface="Noto Sans CJK HK"/>
              </a:rPr>
              <a:t> </a:t>
            </a:r>
            <a:r>
              <a:rPr lang="ko-KR" altLang="en-US" sz="3500" spc="30" dirty="0">
                <a:latin typeface="Noto Sans CJK HK"/>
                <a:cs typeface="Noto Sans CJK HK"/>
              </a:rPr>
              <a:t>시작</a:t>
            </a:r>
            <a:endParaRPr lang="en-US" altLang="ko-KR" sz="3500" spc="175" dirty="0"/>
          </a:p>
        </p:txBody>
      </p:sp>
    </p:spTree>
    <p:extLst>
      <p:ext uri="{BB962C8B-B14F-4D97-AF65-F5344CB8AC3E}">
        <p14:creationId xmlns:p14="http://schemas.microsoft.com/office/powerpoint/2010/main" val="43260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object 2">
            <a:extLst>
              <a:ext uri="{FF2B5EF4-FFF2-40B4-BE49-F238E27FC236}">
                <a16:creationId xmlns:a16="http://schemas.microsoft.com/office/drawing/2014/main" id="{6533FFEB-50D4-9BC0-273F-F8EE092CCECF}"/>
              </a:ext>
            </a:extLst>
          </p:cNvPr>
          <p:cNvGrpSpPr/>
          <p:nvPr/>
        </p:nvGrpSpPr>
        <p:grpSpPr>
          <a:xfrm>
            <a:off x="2516505" y="1713678"/>
            <a:ext cx="4110990" cy="2508250"/>
            <a:chOff x="2516582" y="1389459"/>
            <a:chExt cx="4110990" cy="250825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85DDE66E-EB8D-B5E0-02CE-590615742C5E}"/>
                </a:ext>
              </a:extLst>
            </p:cNvPr>
            <p:cNvSpPr/>
            <p:nvPr/>
          </p:nvSpPr>
          <p:spPr>
            <a:xfrm>
              <a:off x="2521343" y="1394231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3684854" y="0"/>
                  </a:moveTo>
                  <a:lnTo>
                    <a:pt x="416458" y="0"/>
                  </a:lnTo>
                  <a:lnTo>
                    <a:pt x="367891" y="2801"/>
                  </a:lnTo>
                  <a:lnTo>
                    <a:pt x="320970" y="10998"/>
                  </a:lnTo>
                  <a:lnTo>
                    <a:pt x="276006" y="24278"/>
                  </a:lnTo>
                  <a:lnTo>
                    <a:pt x="233313" y="42327"/>
                  </a:lnTo>
                  <a:lnTo>
                    <a:pt x="193202" y="64835"/>
                  </a:lnTo>
                  <a:lnTo>
                    <a:pt x="155987" y="91488"/>
                  </a:lnTo>
                  <a:lnTo>
                    <a:pt x="121980" y="121973"/>
                  </a:lnTo>
                  <a:lnTo>
                    <a:pt x="91493" y="155979"/>
                  </a:lnTo>
                  <a:lnTo>
                    <a:pt x="64839" y="193193"/>
                  </a:lnTo>
                  <a:lnTo>
                    <a:pt x="42330" y="233303"/>
                  </a:lnTo>
                  <a:lnTo>
                    <a:pt x="24279" y="275995"/>
                  </a:lnTo>
                  <a:lnTo>
                    <a:pt x="10999" y="320958"/>
                  </a:lnTo>
                  <a:lnTo>
                    <a:pt x="2801" y="367879"/>
                  </a:lnTo>
                  <a:lnTo>
                    <a:pt x="0" y="416445"/>
                  </a:lnTo>
                  <a:lnTo>
                    <a:pt x="0" y="2082241"/>
                  </a:lnTo>
                  <a:lnTo>
                    <a:pt x="2801" y="2130807"/>
                  </a:lnTo>
                  <a:lnTo>
                    <a:pt x="10999" y="2177728"/>
                  </a:lnTo>
                  <a:lnTo>
                    <a:pt x="24279" y="2222692"/>
                  </a:lnTo>
                  <a:lnTo>
                    <a:pt x="42330" y="2265385"/>
                  </a:lnTo>
                  <a:lnTo>
                    <a:pt x="64839" y="2305495"/>
                  </a:lnTo>
                  <a:lnTo>
                    <a:pt x="91493" y="2342709"/>
                  </a:lnTo>
                  <a:lnTo>
                    <a:pt x="121980" y="2376716"/>
                  </a:lnTo>
                  <a:lnTo>
                    <a:pt x="155987" y="2407203"/>
                  </a:lnTo>
                  <a:lnTo>
                    <a:pt x="193202" y="2433856"/>
                  </a:lnTo>
                  <a:lnTo>
                    <a:pt x="233313" y="2456365"/>
                  </a:lnTo>
                  <a:lnTo>
                    <a:pt x="276006" y="2474415"/>
                  </a:lnTo>
                  <a:lnTo>
                    <a:pt x="320970" y="2487695"/>
                  </a:lnTo>
                  <a:lnTo>
                    <a:pt x="367891" y="2495892"/>
                  </a:lnTo>
                  <a:lnTo>
                    <a:pt x="416458" y="2498694"/>
                  </a:lnTo>
                  <a:lnTo>
                    <a:pt x="3684854" y="2498694"/>
                  </a:lnTo>
                  <a:lnTo>
                    <a:pt x="3733420" y="2495892"/>
                  </a:lnTo>
                  <a:lnTo>
                    <a:pt x="3780341" y="2487695"/>
                  </a:lnTo>
                  <a:lnTo>
                    <a:pt x="3825304" y="2474415"/>
                  </a:lnTo>
                  <a:lnTo>
                    <a:pt x="3867996" y="2456365"/>
                  </a:lnTo>
                  <a:lnTo>
                    <a:pt x="3908105" y="2433856"/>
                  </a:lnTo>
                  <a:lnTo>
                    <a:pt x="3945319" y="2407203"/>
                  </a:lnTo>
                  <a:lnTo>
                    <a:pt x="3979325" y="2376716"/>
                  </a:lnTo>
                  <a:lnTo>
                    <a:pt x="4009811" y="2342709"/>
                  </a:lnTo>
                  <a:lnTo>
                    <a:pt x="4036464" y="2305495"/>
                  </a:lnTo>
                  <a:lnTo>
                    <a:pt x="4058971" y="2265385"/>
                  </a:lnTo>
                  <a:lnTo>
                    <a:pt x="4077021" y="2222692"/>
                  </a:lnTo>
                  <a:lnTo>
                    <a:pt x="4090301" y="2177728"/>
                  </a:lnTo>
                  <a:lnTo>
                    <a:pt x="4098498" y="2130807"/>
                  </a:lnTo>
                  <a:lnTo>
                    <a:pt x="4101299" y="2082241"/>
                  </a:lnTo>
                  <a:lnTo>
                    <a:pt x="4101299" y="416445"/>
                  </a:lnTo>
                  <a:lnTo>
                    <a:pt x="4098642" y="369453"/>
                  </a:lnTo>
                  <a:lnTo>
                    <a:pt x="4090781" y="323423"/>
                  </a:lnTo>
                  <a:lnTo>
                    <a:pt x="4077886" y="278762"/>
                  </a:lnTo>
                  <a:lnTo>
                    <a:pt x="4060125" y="235879"/>
                  </a:lnTo>
                  <a:lnTo>
                    <a:pt x="4037666" y="195180"/>
                  </a:lnTo>
                  <a:lnTo>
                    <a:pt x="4010678" y="157075"/>
                  </a:lnTo>
                  <a:lnTo>
                    <a:pt x="3979329" y="121970"/>
                  </a:lnTo>
                  <a:lnTo>
                    <a:pt x="3944224" y="90621"/>
                  </a:lnTo>
                  <a:lnTo>
                    <a:pt x="3906119" y="63633"/>
                  </a:lnTo>
                  <a:lnTo>
                    <a:pt x="3865420" y="41174"/>
                  </a:lnTo>
                  <a:lnTo>
                    <a:pt x="3822537" y="23413"/>
                  </a:lnTo>
                  <a:lnTo>
                    <a:pt x="3777876" y="10518"/>
                  </a:lnTo>
                  <a:lnTo>
                    <a:pt x="3731845" y="2657"/>
                  </a:lnTo>
                  <a:lnTo>
                    <a:pt x="3684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C98C615-8333-E3AB-20B1-4CC01A09F08C}"/>
                </a:ext>
              </a:extLst>
            </p:cNvPr>
            <p:cNvSpPr/>
            <p:nvPr/>
          </p:nvSpPr>
          <p:spPr>
            <a:xfrm>
              <a:off x="2521344" y="1394222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0" y="416449"/>
                  </a:moveTo>
                  <a:lnTo>
                    <a:pt x="2801" y="367882"/>
                  </a:lnTo>
                  <a:lnTo>
                    <a:pt x="10998" y="320960"/>
                  </a:lnTo>
                  <a:lnTo>
                    <a:pt x="24278" y="275997"/>
                  </a:lnTo>
                  <a:lnTo>
                    <a:pt x="42328" y="233304"/>
                  </a:lnTo>
                  <a:lnTo>
                    <a:pt x="64835" y="193195"/>
                  </a:lnTo>
                  <a:lnTo>
                    <a:pt x="91488" y="155981"/>
                  </a:lnTo>
                  <a:lnTo>
                    <a:pt x="121974" y="121974"/>
                  </a:lnTo>
                  <a:lnTo>
                    <a:pt x="155981" y="91488"/>
                  </a:lnTo>
                  <a:lnTo>
                    <a:pt x="193195" y="64835"/>
                  </a:lnTo>
                  <a:lnTo>
                    <a:pt x="233304" y="42328"/>
                  </a:lnTo>
                  <a:lnTo>
                    <a:pt x="275997" y="24278"/>
                  </a:lnTo>
                  <a:lnTo>
                    <a:pt x="320960" y="10998"/>
                  </a:lnTo>
                  <a:lnTo>
                    <a:pt x="367882" y="2801"/>
                  </a:lnTo>
                  <a:lnTo>
                    <a:pt x="416449" y="0"/>
                  </a:lnTo>
                  <a:lnTo>
                    <a:pt x="3684842" y="0"/>
                  </a:lnTo>
                  <a:lnTo>
                    <a:pt x="3731833" y="2658"/>
                  </a:lnTo>
                  <a:lnTo>
                    <a:pt x="3777862" y="10519"/>
                  </a:lnTo>
                  <a:lnTo>
                    <a:pt x="3822521" y="23416"/>
                  </a:lnTo>
                  <a:lnTo>
                    <a:pt x="3865404" y="41178"/>
                  </a:lnTo>
                  <a:lnTo>
                    <a:pt x="3906103" y="63638"/>
                  </a:lnTo>
                  <a:lnTo>
                    <a:pt x="3944209" y="90626"/>
                  </a:lnTo>
                  <a:lnTo>
                    <a:pt x="3979316" y="121974"/>
                  </a:lnTo>
                  <a:lnTo>
                    <a:pt x="4010664" y="157081"/>
                  </a:lnTo>
                  <a:lnTo>
                    <a:pt x="4037653" y="195188"/>
                  </a:lnTo>
                  <a:lnTo>
                    <a:pt x="4060112" y="235886"/>
                  </a:lnTo>
                  <a:lnTo>
                    <a:pt x="4077875" y="278769"/>
                  </a:lnTo>
                  <a:lnTo>
                    <a:pt x="4090771" y="323429"/>
                  </a:lnTo>
                  <a:lnTo>
                    <a:pt x="4098633" y="369458"/>
                  </a:lnTo>
                  <a:lnTo>
                    <a:pt x="4101291" y="416449"/>
                  </a:lnTo>
                  <a:lnTo>
                    <a:pt x="4101291" y="2082245"/>
                  </a:lnTo>
                  <a:lnTo>
                    <a:pt x="4098489" y="2130812"/>
                  </a:lnTo>
                  <a:lnTo>
                    <a:pt x="4090293" y="2177734"/>
                  </a:lnTo>
                  <a:lnTo>
                    <a:pt x="4077013" y="2222697"/>
                  </a:lnTo>
                  <a:lnTo>
                    <a:pt x="4058963" y="2265390"/>
                  </a:lnTo>
                  <a:lnTo>
                    <a:pt x="4036455" y="2305499"/>
                  </a:lnTo>
                  <a:lnTo>
                    <a:pt x="4009802" y="2342713"/>
                  </a:lnTo>
                  <a:lnTo>
                    <a:pt x="3979316" y="2376720"/>
                  </a:lnTo>
                  <a:lnTo>
                    <a:pt x="3945310" y="2407206"/>
                  </a:lnTo>
                  <a:lnTo>
                    <a:pt x="3908096" y="2433859"/>
                  </a:lnTo>
                  <a:lnTo>
                    <a:pt x="3867986" y="2456366"/>
                  </a:lnTo>
                  <a:lnTo>
                    <a:pt x="3825294" y="2474416"/>
                  </a:lnTo>
                  <a:lnTo>
                    <a:pt x="3780330" y="2487696"/>
                  </a:lnTo>
                  <a:lnTo>
                    <a:pt x="3733409" y="2495893"/>
                  </a:lnTo>
                  <a:lnTo>
                    <a:pt x="3684842" y="2498694"/>
                  </a:lnTo>
                  <a:lnTo>
                    <a:pt x="416449" y="2498694"/>
                  </a:lnTo>
                  <a:lnTo>
                    <a:pt x="367882" y="2495893"/>
                  </a:lnTo>
                  <a:lnTo>
                    <a:pt x="320960" y="2487696"/>
                  </a:lnTo>
                  <a:lnTo>
                    <a:pt x="275997" y="2474416"/>
                  </a:lnTo>
                  <a:lnTo>
                    <a:pt x="233304" y="2456366"/>
                  </a:lnTo>
                  <a:lnTo>
                    <a:pt x="193195" y="2433859"/>
                  </a:lnTo>
                  <a:lnTo>
                    <a:pt x="155981" y="2407206"/>
                  </a:lnTo>
                  <a:lnTo>
                    <a:pt x="121974" y="2376720"/>
                  </a:lnTo>
                  <a:lnTo>
                    <a:pt x="91488" y="2342713"/>
                  </a:lnTo>
                  <a:lnTo>
                    <a:pt x="64835" y="2305499"/>
                  </a:lnTo>
                  <a:lnTo>
                    <a:pt x="42328" y="2265390"/>
                  </a:lnTo>
                  <a:lnTo>
                    <a:pt x="24278" y="2222697"/>
                  </a:lnTo>
                  <a:lnTo>
                    <a:pt x="10998" y="2177734"/>
                  </a:lnTo>
                  <a:lnTo>
                    <a:pt x="2801" y="2130812"/>
                  </a:lnTo>
                  <a:lnTo>
                    <a:pt x="0" y="2082245"/>
                  </a:lnTo>
                  <a:lnTo>
                    <a:pt x="0" y="416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A447E0E6-E206-64E2-19B1-77988F4DDC0F}"/>
              </a:ext>
            </a:extLst>
          </p:cNvPr>
          <p:cNvSpPr txBox="1"/>
          <p:nvPr/>
        </p:nvSpPr>
        <p:spPr>
          <a:xfrm>
            <a:off x="2828390" y="1335370"/>
            <a:ext cx="374461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다양한</a:t>
            </a:r>
            <a:r>
              <a:rPr sz="1400" b="1" u="heavy" spc="1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문제를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해결하기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위한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범용</a:t>
            </a:r>
            <a:r>
              <a:rPr sz="1400" b="1" u="heavy" spc="1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AI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모델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3EE1A1B-28AF-C2BF-F551-80EE568FDFB0}"/>
              </a:ext>
            </a:extLst>
          </p:cNvPr>
          <p:cNvSpPr txBox="1">
            <a:spLocks/>
          </p:cNvSpPr>
          <p:nvPr/>
        </p:nvSpPr>
        <p:spPr>
          <a:xfrm>
            <a:off x="3435188" y="2514026"/>
            <a:ext cx="2273620" cy="87459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175" dirty="0">
                <a:solidFill>
                  <a:srgbClr val="FFFFFF"/>
                </a:solidFill>
              </a:rPr>
              <a:t>Foundation</a:t>
            </a:r>
            <a:r>
              <a:rPr lang="en-US" sz="2800" b="1" spc="125" dirty="0">
                <a:solidFill>
                  <a:srgbClr val="FFFFFF"/>
                </a:solidFill>
              </a:rPr>
              <a:t> </a:t>
            </a:r>
            <a:r>
              <a:rPr lang="en-US" sz="2800" b="1" spc="120" dirty="0">
                <a:solidFill>
                  <a:srgbClr val="FFFFFF"/>
                </a:solidFill>
              </a:rPr>
              <a:t>Models</a:t>
            </a:r>
            <a:endParaRPr lang="en-US" sz="2800" b="1" dirty="0"/>
          </a:p>
        </p:txBody>
      </p:sp>
      <p:sp>
        <p:nvSpPr>
          <p:cNvPr id="9" name="Google Shape;77;p6">
            <a:extLst>
              <a:ext uri="{FF2B5EF4-FFF2-40B4-BE49-F238E27FC236}">
                <a16:creationId xmlns:a16="http://schemas.microsoft.com/office/drawing/2014/main" id="{BA1CDB24-458C-EEBB-41CF-482D506077A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203806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object 2">
            <a:extLst>
              <a:ext uri="{FF2B5EF4-FFF2-40B4-BE49-F238E27FC236}">
                <a16:creationId xmlns:a16="http://schemas.microsoft.com/office/drawing/2014/main" id="{6533FFEB-50D4-9BC0-273F-F8EE092CCECF}"/>
              </a:ext>
            </a:extLst>
          </p:cNvPr>
          <p:cNvGrpSpPr/>
          <p:nvPr/>
        </p:nvGrpSpPr>
        <p:grpSpPr>
          <a:xfrm>
            <a:off x="2516505" y="1713678"/>
            <a:ext cx="4110990" cy="2508250"/>
            <a:chOff x="2516582" y="1389459"/>
            <a:chExt cx="4110990" cy="250825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85DDE66E-EB8D-B5E0-02CE-590615742C5E}"/>
                </a:ext>
              </a:extLst>
            </p:cNvPr>
            <p:cNvSpPr/>
            <p:nvPr/>
          </p:nvSpPr>
          <p:spPr>
            <a:xfrm>
              <a:off x="2521343" y="1394231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3684854" y="0"/>
                  </a:moveTo>
                  <a:lnTo>
                    <a:pt x="416458" y="0"/>
                  </a:lnTo>
                  <a:lnTo>
                    <a:pt x="367891" y="2801"/>
                  </a:lnTo>
                  <a:lnTo>
                    <a:pt x="320970" y="10998"/>
                  </a:lnTo>
                  <a:lnTo>
                    <a:pt x="276006" y="24278"/>
                  </a:lnTo>
                  <a:lnTo>
                    <a:pt x="233313" y="42327"/>
                  </a:lnTo>
                  <a:lnTo>
                    <a:pt x="193202" y="64835"/>
                  </a:lnTo>
                  <a:lnTo>
                    <a:pt x="155987" y="91488"/>
                  </a:lnTo>
                  <a:lnTo>
                    <a:pt x="121980" y="121973"/>
                  </a:lnTo>
                  <a:lnTo>
                    <a:pt x="91493" y="155979"/>
                  </a:lnTo>
                  <a:lnTo>
                    <a:pt x="64839" y="193193"/>
                  </a:lnTo>
                  <a:lnTo>
                    <a:pt x="42330" y="233303"/>
                  </a:lnTo>
                  <a:lnTo>
                    <a:pt x="24279" y="275995"/>
                  </a:lnTo>
                  <a:lnTo>
                    <a:pt x="10999" y="320958"/>
                  </a:lnTo>
                  <a:lnTo>
                    <a:pt x="2801" y="367879"/>
                  </a:lnTo>
                  <a:lnTo>
                    <a:pt x="0" y="416445"/>
                  </a:lnTo>
                  <a:lnTo>
                    <a:pt x="0" y="2082241"/>
                  </a:lnTo>
                  <a:lnTo>
                    <a:pt x="2801" y="2130807"/>
                  </a:lnTo>
                  <a:lnTo>
                    <a:pt x="10999" y="2177728"/>
                  </a:lnTo>
                  <a:lnTo>
                    <a:pt x="24279" y="2222692"/>
                  </a:lnTo>
                  <a:lnTo>
                    <a:pt x="42330" y="2265385"/>
                  </a:lnTo>
                  <a:lnTo>
                    <a:pt x="64839" y="2305495"/>
                  </a:lnTo>
                  <a:lnTo>
                    <a:pt x="91493" y="2342709"/>
                  </a:lnTo>
                  <a:lnTo>
                    <a:pt x="121980" y="2376716"/>
                  </a:lnTo>
                  <a:lnTo>
                    <a:pt x="155987" y="2407203"/>
                  </a:lnTo>
                  <a:lnTo>
                    <a:pt x="193202" y="2433856"/>
                  </a:lnTo>
                  <a:lnTo>
                    <a:pt x="233313" y="2456365"/>
                  </a:lnTo>
                  <a:lnTo>
                    <a:pt x="276006" y="2474415"/>
                  </a:lnTo>
                  <a:lnTo>
                    <a:pt x="320970" y="2487695"/>
                  </a:lnTo>
                  <a:lnTo>
                    <a:pt x="367891" y="2495892"/>
                  </a:lnTo>
                  <a:lnTo>
                    <a:pt x="416458" y="2498694"/>
                  </a:lnTo>
                  <a:lnTo>
                    <a:pt x="3684854" y="2498694"/>
                  </a:lnTo>
                  <a:lnTo>
                    <a:pt x="3733420" y="2495892"/>
                  </a:lnTo>
                  <a:lnTo>
                    <a:pt x="3780341" y="2487695"/>
                  </a:lnTo>
                  <a:lnTo>
                    <a:pt x="3825304" y="2474415"/>
                  </a:lnTo>
                  <a:lnTo>
                    <a:pt x="3867996" y="2456365"/>
                  </a:lnTo>
                  <a:lnTo>
                    <a:pt x="3908105" y="2433856"/>
                  </a:lnTo>
                  <a:lnTo>
                    <a:pt x="3945319" y="2407203"/>
                  </a:lnTo>
                  <a:lnTo>
                    <a:pt x="3979325" y="2376716"/>
                  </a:lnTo>
                  <a:lnTo>
                    <a:pt x="4009811" y="2342709"/>
                  </a:lnTo>
                  <a:lnTo>
                    <a:pt x="4036464" y="2305495"/>
                  </a:lnTo>
                  <a:lnTo>
                    <a:pt x="4058971" y="2265385"/>
                  </a:lnTo>
                  <a:lnTo>
                    <a:pt x="4077021" y="2222692"/>
                  </a:lnTo>
                  <a:lnTo>
                    <a:pt x="4090301" y="2177728"/>
                  </a:lnTo>
                  <a:lnTo>
                    <a:pt x="4098498" y="2130807"/>
                  </a:lnTo>
                  <a:lnTo>
                    <a:pt x="4101299" y="2082241"/>
                  </a:lnTo>
                  <a:lnTo>
                    <a:pt x="4101299" y="416445"/>
                  </a:lnTo>
                  <a:lnTo>
                    <a:pt x="4098642" y="369453"/>
                  </a:lnTo>
                  <a:lnTo>
                    <a:pt x="4090781" y="323423"/>
                  </a:lnTo>
                  <a:lnTo>
                    <a:pt x="4077886" y="278762"/>
                  </a:lnTo>
                  <a:lnTo>
                    <a:pt x="4060125" y="235879"/>
                  </a:lnTo>
                  <a:lnTo>
                    <a:pt x="4037666" y="195180"/>
                  </a:lnTo>
                  <a:lnTo>
                    <a:pt x="4010678" y="157075"/>
                  </a:lnTo>
                  <a:lnTo>
                    <a:pt x="3979329" y="121970"/>
                  </a:lnTo>
                  <a:lnTo>
                    <a:pt x="3944224" y="90621"/>
                  </a:lnTo>
                  <a:lnTo>
                    <a:pt x="3906119" y="63633"/>
                  </a:lnTo>
                  <a:lnTo>
                    <a:pt x="3865420" y="41174"/>
                  </a:lnTo>
                  <a:lnTo>
                    <a:pt x="3822537" y="23413"/>
                  </a:lnTo>
                  <a:lnTo>
                    <a:pt x="3777876" y="10518"/>
                  </a:lnTo>
                  <a:lnTo>
                    <a:pt x="3731845" y="2657"/>
                  </a:lnTo>
                  <a:lnTo>
                    <a:pt x="3684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C98C615-8333-E3AB-20B1-4CC01A09F08C}"/>
                </a:ext>
              </a:extLst>
            </p:cNvPr>
            <p:cNvSpPr/>
            <p:nvPr/>
          </p:nvSpPr>
          <p:spPr>
            <a:xfrm>
              <a:off x="2521344" y="1394222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0" y="416449"/>
                  </a:moveTo>
                  <a:lnTo>
                    <a:pt x="2801" y="367882"/>
                  </a:lnTo>
                  <a:lnTo>
                    <a:pt x="10998" y="320960"/>
                  </a:lnTo>
                  <a:lnTo>
                    <a:pt x="24278" y="275997"/>
                  </a:lnTo>
                  <a:lnTo>
                    <a:pt x="42328" y="233304"/>
                  </a:lnTo>
                  <a:lnTo>
                    <a:pt x="64835" y="193195"/>
                  </a:lnTo>
                  <a:lnTo>
                    <a:pt x="91488" y="155981"/>
                  </a:lnTo>
                  <a:lnTo>
                    <a:pt x="121974" y="121974"/>
                  </a:lnTo>
                  <a:lnTo>
                    <a:pt x="155981" y="91488"/>
                  </a:lnTo>
                  <a:lnTo>
                    <a:pt x="193195" y="64835"/>
                  </a:lnTo>
                  <a:lnTo>
                    <a:pt x="233304" y="42328"/>
                  </a:lnTo>
                  <a:lnTo>
                    <a:pt x="275997" y="24278"/>
                  </a:lnTo>
                  <a:lnTo>
                    <a:pt x="320960" y="10998"/>
                  </a:lnTo>
                  <a:lnTo>
                    <a:pt x="367882" y="2801"/>
                  </a:lnTo>
                  <a:lnTo>
                    <a:pt x="416449" y="0"/>
                  </a:lnTo>
                  <a:lnTo>
                    <a:pt x="3684842" y="0"/>
                  </a:lnTo>
                  <a:lnTo>
                    <a:pt x="3731833" y="2658"/>
                  </a:lnTo>
                  <a:lnTo>
                    <a:pt x="3777862" y="10519"/>
                  </a:lnTo>
                  <a:lnTo>
                    <a:pt x="3822521" y="23416"/>
                  </a:lnTo>
                  <a:lnTo>
                    <a:pt x="3865404" y="41178"/>
                  </a:lnTo>
                  <a:lnTo>
                    <a:pt x="3906103" y="63638"/>
                  </a:lnTo>
                  <a:lnTo>
                    <a:pt x="3944209" y="90626"/>
                  </a:lnTo>
                  <a:lnTo>
                    <a:pt x="3979316" y="121974"/>
                  </a:lnTo>
                  <a:lnTo>
                    <a:pt x="4010664" y="157081"/>
                  </a:lnTo>
                  <a:lnTo>
                    <a:pt x="4037653" y="195188"/>
                  </a:lnTo>
                  <a:lnTo>
                    <a:pt x="4060112" y="235886"/>
                  </a:lnTo>
                  <a:lnTo>
                    <a:pt x="4077875" y="278769"/>
                  </a:lnTo>
                  <a:lnTo>
                    <a:pt x="4090771" y="323429"/>
                  </a:lnTo>
                  <a:lnTo>
                    <a:pt x="4098633" y="369458"/>
                  </a:lnTo>
                  <a:lnTo>
                    <a:pt x="4101291" y="416449"/>
                  </a:lnTo>
                  <a:lnTo>
                    <a:pt x="4101291" y="2082245"/>
                  </a:lnTo>
                  <a:lnTo>
                    <a:pt x="4098489" y="2130812"/>
                  </a:lnTo>
                  <a:lnTo>
                    <a:pt x="4090293" y="2177734"/>
                  </a:lnTo>
                  <a:lnTo>
                    <a:pt x="4077013" y="2222697"/>
                  </a:lnTo>
                  <a:lnTo>
                    <a:pt x="4058963" y="2265390"/>
                  </a:lnTo>
                  <a:lnTo>
                    <a:pt x="4036455" y="2305499"/>
                  </a:lnTo>
                  <a:lnTo>
                    <a:pt x="4009802" y="2342713"/>
                  </a:lnTo>
                  <a:lnTo>
                    <a:pt x="3979316" y="2376720"/>
                  </a:lnTo>
                  <a:lnTo>
                    <a:pt x="3945310" y="2407206"/>
                  </a:lnTo>
                  <a:lnTo>
                    <a:pt x="3908096" y="2433859"/>
                  </a:lnTo>
                  <a:lnTo>
                    <a:pt x="3867986" y="2456366"/>
                  </a:lnTo>
                  <a:lnTo>
                    <a:pt x="3825294" y="2474416"/>
                  </a:lnTo>
                  <a:lnTo>
                    <a:pt x="3780330" y="2487696"/>
                  </a:lnTo>
                  <a:lnTo>
                    <a:pt x="3733409" y="2495893"/>
                  </a:lnTo>
                  <a:lnTo>
                    <a:pt x="3684842" y="2498694"/>
                  </a:lnTo>
                  <a:lnTo>
                    <a:pt x="416449" y="2498694"/>
                  </a:lnTo>
                  <a:lnTo>
                    <a:pt x="367882" y="2495893"/>
                  </a:lnTo>
                  <a:lnTo>
                    <a:pt x="320960" y="2487696"/>
                  </a:lnTo>
                  <a:lnTo>
                    <a:pt x="275997" y="2474416"/>
                  </a:lnTo>
                  <a:lnTo>
                    <a:pt x="233304" y="2456366"/>
                  </a:lnTo>
                  <a:lnTo>
                    <a:pt x="193195" y="2433859"/>
                  </a:lnTo>
                  <a:lnTo>
                    <a:pt x="155981" y="2407206"/>
                  </a:lnTo>
                  <a:lnTo>
                    <a:pt x="121974" y="2376720"/>
                  </a:lnTo>
                  <a:lnTo>
                    <a:pt x="91488" y="2342713"/>
                  </a:lnTo>
                  <a:lnTo>
                    <a:pt x="64835" y="2305499"/>
                  </a:lnTo>
                  <a:lnTo>
                    <a:pt x="42328" y="2265390"/>
                  </a:lnTo>
                  <a:lnTo>
                    <a:pt x="24278" y="2222697"/>
                  </a:lnTo>
                  <a:lnTo>
                    <a:pt x="10998" y="2177734"/>
                  </a:lnTo>
                  <a:lnTo>
                    <a:pt x="2801" y="2130812"/>
                  </a:lnTo>
                  <a:lnTo>
                    <a:pt x="0" y="2082245"/>
                  </a:lnTo>
                  <a:lnTo>
                    <a:pt x="0" y="416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A447E0E6-E206-64E2-19B1-77988F4DDC0F}"/>
              </a:ext>
            </a:extLst>
          </p:cNvPr>
          <p:cNvSpPr txBox="1"/>
          <p:nvPr/>
        </p:nvSpPr>
        <p:spPr>
          <a:xfrm>
            <a:off x="2828390" y="1335370"/>
            <a:ext cx="374461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다양한</a:t>
            </a:r>
            <a:r>
              <a:rPr sz="1400" b="1" u="heavy" spc="1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문제를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해결하기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위한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범용</a:t>
            </a:r>
            <a:r>
              <a:rPr sz="1400" b="1" u="heavy" spc="1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AI</a:t>
            </a:r>
            <a:r>
              <a:rPr sz="14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모델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9" name="Google Shape;77;p6">
            <a:extLst>
              <a:ext uri="{FF2B5EF4-FFF2-40B4-BE49-F238E27FC236}">
                <a16:creationId xmlns:a16="http://schemas.microsoft.com/office/drawing/2014/main" id="{BA1CDB24-458C-EEBB-41CF-482D506077A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Foundation Models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9DD97C7-BA3F-266E-F32A-433CBD25D2E9}"/>
              </a:ext>
            </a:extLst>
          </p:cNvPr>
          <p:cNvSpPr txBox="1">
            <a:spLocks/>
          </p:cNvSpPr>
          <p:nvPr/>
        </p:nvSpPr>
        <p:spPr>
          <a:xfrm>
            <a:off x="3162476" y="1995686"/>
            <a:ext cx="2816225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200" spc="175" dirty="0">
                <a:solidFill>
                  <a:srgbClr val="FFFFFF"/>
                </a:solidFill>
              </a:rPr>
              <a:t>Foundation</a:t>
            </a:r>
            <a:r>
              <a:rPr lang="en-US" sz="2200" spc="125" dirty="0">
                <a:solidFill>
                  <a:srgbClr val="FFFFFF"/>
                </a:solidFill>
              </a:rPr>
              <a:t> </a:t>
            </a:r>
            <a:r>
              <a:rPr lang="en-US" sz="2200" spc="120" dirty="0">
                <a:solidFill>
                  <a:srgbClr val="FFFFFF"/>
                </a:solidFill>
              </a:rPr>
              <a:t>Models</a:t>
            </a:r>
            <a:endParaRPr lang="en-US" sz="2200" dirty="0"/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FE019997-E8ED-C77A-604C-D601E03ED2ED}"/>
              </a:ext>
            </a:extLst>
          </p:cNvPr>
          <p:cNvGrpSpPr/>
          <p:nvPr/>
        </p:nvGrpSpPr>
        <p:grpSpPr>
          <a:xfrm>
            <a:off x="3212881" y="2614257"/>
            <a:ext cx="2718435" cy="644525"/>
            <a:chOff x="3212881" y="2614257"/>
            <a:chExt cx="2718435" cy="64452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8767CC9-60E7-CF86-CCC8-A8971223DB27}"/>
                </a:ext>
              </a:extLst>
            </p:cNvPr>
            <p:cNvSpPr/>
            <p:nvPr/>
          </p:nvSpPr>
          <p:spPr>
            <a:xfrm>
              <a:off x="3217646" y="2619044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2602953" y="0"/>
                  </a:moveTo>
                  <a:lnTo>
                    <a:pt x="105752" y="0"/>
                  </a:lnTo>
                  <a:lnTo>
                    <a:pt x="64588" y="8310"/>
                  </a:lnTo>
                  <a:lnTo>
                    <a:pt x="30973" y="30972"/>
                  </a:lnTo>
                  <a:lnTo>
                    <a:pt x="8310" y="64583"/>
                  </a:lnTo>
                  <a:lnTo>
                    <a:pt x="0" y="105740"/>
                  </a:lnTo>
                  <a:lnTo>
                    <a:pt x="0" y="528739"/>
                  </a:lnTo>
                  <a:lnTo>
                    <a:pt x="8310" y="569903"/>
                  </a:lnTo>
                  <a:lnTo>
                    <a:pt x="30973" y="603518"/>
                  </a:lnTo>
                  <a:lnTo>
                    <a:pt x="64588" y="626181"/>
                  </a:lnTo>
                  <a:lnTo>
                    <a:pt x="105752" y="634492"/>
                  </a:lnTo>
                  <a:lnTo>
                    <a:pt x="2602953" y="634492"/>
                  </a:lnTo>
                  <a:lnTo>
                    <a:pt x="2644118" y="626181"/>
                  </a:lnTo>
                  <a:lnTo>
                    <a:pt x="2677733" y="603518"/>
                  </a:lnTo>
                  <a:lnTo>
                    <a:pt x="2700396" y="569903"/>
                  </a:lnTo>
                  <a:lnTo>
                    <a:pt x="2708706" y="528739"/>
                  </a:lnTo>
                  <a:lnTo>
                    <a:pt x="2708706" y="105740"/>
                  </a:lnTo>
                  <a:lnTo>
                    <a:pt x="2700653" y="65274"/>
                  </a:lnTo>
                  <a:lnTo>
                    <a:pt x="2677731" y="30962"/>
                  </a:lnTo>
                  <a:lnTo>
                    <a:pt x="2643419" y="8047"/>
                  </a:lnTo>
                  <a:lnTo>
                    <a:pt x="2602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696ACA53-74A2-C782-E1D7-4DA61D5FB900}"/>
                </a:ext>
              </a:extLst>
            </p:cNvPr>
            <p:cNvSpPr/>
            <p:nvPr/>
          </p:nvSpPr>
          <p:spPr>
            <a:xfrm>
              <a:off x="3217643" y="2619019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0" y="105774"/>
                  </a:moveTo>
                  <a:lnTo>
                    <a:pt x="8310" y="64599"/>
                  </a:lnTo>
                  <a:lnTo>
                    <a:pt x="30974" y="30978"/>
                  </a:lnTo>
                  <a:lnTo>
                    <a:pt x="64588" y="8311"/>
                  </a:lnTo>
                  <a:lnTo>
                    <a:pt x="105749" y="0"/>
                  </a:lnTo>
                  <a:lnTo>
                    <a:pt x="2602944" y="0"/>
                  </a:lnTo>
                  <a:lnTo>
                    <a:pt x="2643416" y="8056"/>
                  </a:lnTo>
                  <a:lnTo>
                    <a:pt x="2677719" y="30999"/>
                  </a:lnTo>
                  <a:lnTo>
                    <a:pt x="2700641" y="65302"/>
                  </a:lnTo>
                  <a:lnTo>
                    <a:pt x="2708694" y="105774"/>
                  </a:lnTo>
                  <a:lnTo>
                    <a:pt x="2708694" y="528773"/>
                  </a:lnTo>
                  <a:lnTo>
                    <a:pt x="2700383" y="569934"/>
                  </a:lnTo>
                  <a:lnTo>
                    <a:pt x="2677719" y="603548"/>
                  </a:lnTo>
                  <a:lnTo>
                    <a:pt x="2644105" y="626212"/>
                  </a:lnTo>
                  <a:lnTo>
                    <a:pt x="2602944" y="634523"/>
                  </a:lnTo>
                  <a:lnTo>
                    <a:pt x="105749" y="634523"/>
                  </a:lnTo>
                  <a:lnTo>
                    <a:pt x="64588" y="626212"/>
                  </a:lnTo>
                  <a:lnTo>
                    <a:pt x="30974" y="603548"/>
                  </a:lnTo>
                  <a:lnTo>
                    <a:pt x="8310" y="569934"/>
                  </a:lnTo>
                  <a:lnTo>
                    <a:pt x="0" y="528773"/>
                  </a:lnTo>
                  <a:lnTo>
                    <a:pt x="0" y="1057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CA12421C-96D1-84EF-450D-832B5FDEAB01}"/>
              </a:ext>
            </a:extLst>
          </p:cNvPr>
          <p:cNvSpPr txBox="1"/>
          <p:nvPr/>
        </p:nvSpPr>
        <p:spPr>
          <a:xfrm>
            <a:off x="3669975" y="2728512"/>
            <a:ext cx="180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5" dirty="0">
                <a:latin typeface="UnDinaru"/>
                <a:cs typeface="UnDinaru"/>
              </a:rPr>
              <a:t>Transformer</a:t>
            </a:r>
            <a:endParaRPr sz="2400" dirty="0">
              <a:latin typeface="UnDinaru"/>
              <a:cs typeface="UnDinaru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0BCFBE36-22B3-6FD9-1B22-9187397FFD68}"/>
              </a:ext>
            </a:extLst>
          </p:cNvPr>
          <p:cNvSpPr txBox="1"/>
          <p:nvPr/>
        </p:nvSpPr>
        <p:spPr>
          <a:xfrm>
            <a:off x="2425834" y="4374987"/>
            <a:ext cx="42895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Noto Sans CJK HK"/>
                <a:cs typeface="Noto Sans CJK HK"/>
              </a:rPr>
              <a:t>내부엔</a:t>
            </a:r>
            <a:r>
              <a:rPr sz="1400" b="1" spc="100" dirty="0">
                <a:latin typeface="Noto Sans CJK HK"/>
                <a:cs typeface="Noto Sans CJK HK"/>
              </a:rPr>
              <a:t> </a:t>
            </a:r>
            <a:r>
              <a:rPr sz="1400" b="1" spc="-80" dirty="0" err="1">
                <a:latin typeface="Noto Sans CJK HK"/>
                <a:cs typeface="Noto Sans CJK HK"/>
              </a:rPr>
              <a:t>Transformer를</a:t>
            </a:r>
            <a:r>
              <a:rPr sz="1400" b="1" spc="100" dirty="0">
                <a:latin typeface="Noto Sans CJK HK"/>
                <a:cs typeface="Noto Sans CJK HK"/>
              </a:rPr>
              <a:t> </a:t>
            </a:r>
            <a:r>
              <a:rPr sz="1400" b="1" spc="-25" dirty="0" err="1">
                <a:latin typeface="Noto Sans CJK HK"/>
                <a:cs typeface="Noto Sans CJK HK"/>
              </a:rPr>
              <a:t>기반</a:t>
            </a:r>
            <a:r>
              <a:rPr lang="ko-KR" altLang="en-US" sz="1400" b="1" spc="-25" dirty="0" err="1">
                <a:latin typeface="Noto Sans CJK HK"/>
                <a:cs typeface="Noto Sans CJK HK"/>
              </a:rPr>
              <a:t>으로</a:t>
            </a:r>
            <a:r>
              <a:rPr lang="ko-KR" altLang="en-US" sz="1400" b="1" spc="-25" dirty="0">
                <a:latin typeface="Noto Sans CJK HK"/>
                <a:cs typeface="Noto Sans CJK HK"/>
              </a:rPr>
              <a:t> 하는 모델이 존재합니다</a:t>
            </a:r>
            <a:r>
              <a:rPr lang="en-US" altLang="ko-KR" sz="1400" b="1" spc="-25" dirty="0">
                <a:latin typeface="Noto Sans CJK HK"/>
                <a:cs typeface="Noto Sans CJK HK"/>
              </a:rPr>
              <a:t>.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32819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760484" y="2295123"/>
            <a:ext cx="7611300" cy="8258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 sz="2600" spc="254" dirty="0"/>
              <a:t>Transformer</a:t>
            </a:r>
            <a:r>
              <a:rPr lang="ko-KR" altLang="en-US" sz="2600" spc="254" dirty="0">
                <a:latin typeface="Noto Sans CJK HK"/>
                <a:cs typeface="Noto Sans CJK HK"/>
              </a:rPr>
              <a:t>는</a:t>
            </a:r>
            <a:r>
              <a:rPr lang="ko-KR" altLang="en-US" sz="2600" spc="185" dirty="0">
                <a:latin typeface="Noto Sans CJK HK"/>
                <a:cs typeface="Noto Sans CJK HK"/>
              </a:rPr>
              <a:t> </a:t>
            </a:r>
            <a:r>
              <a:rPr lang="en-US" sz="2600" spc="330" dirty="0"/>
              <a:t>RNN</a:t>
            </a:r>
            <a:r>
              <a:rPr lang="ko-KR" altLang="en-US" sz="2600" spc="330" dirty="0">
                <a:latin typeface="Noto Sans CJK HK"/>
                <a:cs typeface="Noto Sans CJK HK"/>
              </a:rPr>
              <a:t>의</a:t>
            </a:r>
            <a:r>
              <a:rPr lang="ko-KR" altLang="en-US" sz="2600" spc="185" dirty="0">
                <a:latin typeface="Noto Sans CJK HK"/>
                <a:cs typeface="Noto Sans CJK HK"/>
              </a:rPr>
              <a:t> </a:t>
            </a:r>
            <a:r>
              <a:rPr lang="ko-KR" altLang="en-US" sz="2600" spc="240" dirty="0">
                <a:latin typeface="Noto Sans CJK HK"/>
                <a:cs typeface="Noto Sans CJK HK"/>
              </a:rPr>
              <a:t>성능을 </a:t>
            </a:r>
            <a:r>
              <a:rPr lang="ko-KR" altLang="en-US" sz="2600" spc="265" dirty="0" err="1">
                <a:latin typeface="Noto Sans CJK HK"/>
                <a:cs typeface="Noto Sans CJK HK"/>
              </a:rPr>
              <a:t>강화시킨</a:t>
            </a:r>
            <a:endParaRPr lang="en-US" altLang="ko-KR" sz="2600" spc="170" dirty="0">
              <a:latin typeface="Noto Sans CJK HK"/>
              <a:cs typeface="Noto Sans CJK HK"/>
            </a:endParaRPr>
          </a:p>
          <a:p>
            <a:pPr marL="12700" marR="5080">
              <a:spcBef>
                <a:spcPts val="100"/>
              </a:spcBef>
            </a:pPr>
            <a:r>
              <a:rPr lang="ko-KR" altLang="en-US" sz="2600" spc="265" dirty="0">
                <a:latin typeface="Noto Sans CJK HK"/>
                <a:cs typeface="Noto Sans CJK HK"/>
              </a:rPr>
              <a:t>새로운</a:t>
            </a:r>
            <a:r>
              <a:rPr lang="ko-KR" altLang="en-US" sz="2600" spc="180" dirty="0">
                <a:latin typeface="Noto Sans CJK HK"/>
                <a:cs typeface="Noto Sans CJK HK"/>
              </a:rPr>
              <a:t> </a:t>
            </a:r>
            <a:r>
              <a:rPr lang="ko-KR" altLang="en-US" sz="2600" spc="229" dirty="0">
                <a:latin typeface="Noto Sans CJK HK"/>
                <a:cs typeface="Noto Sans CJK HK"/>
              </a:rPr>
              <a:t>모델입니다</a:t>
            </a:r>
            <a:r>
              <a:rPr lang="en-US" altLang="ko-KR" sz="2600" spc="229" dirty="0"/>
              <a:t>.</a:t>
            </a:r>
            <a:endParaRPr lang="en-US" altLang="ko-KR" sz="2600" spc="1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8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E6E1CBE-6C8B-CEE3-92F0-657CB859EF7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12130" y="573703"/>
            <a:ext cx="2975114" cy="4192193"/>
          </a:xfrm>
          <a:prstGeom prst="rect">
            <a:avLst/>
          </a:prstGeom>
        </p:spPr>
      </p:pic>
      <p:sp>
        <p:nvSpPr>
          <p:cNvPr id="7" name="Google Shape;77;p6">
            <a:extLst>
              <a:ext uri="{FF2B5EF4-FFF2-40B4-BE49-F238E27FC236}">
                <a16:creationId xmlns:a16="http://schemas.microsoft.com/office/drawing/2014/main" id="{B3C2C728-9BA9-7A8F-4CFE-1825908D499F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96953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Google Shape;77;p6">
            <a:extLst>
              <a:ext uri="{FF2B5EF4-FFF2-40B4-BE49-F238E27FC236}">
                <a16:creationId xmlns:a16="http://schemas.microsoft.com/office/drawing/2014/main" id="{B3C2C728-9BA9-7A8F-4CFE-1825908D499F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Transformer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C00760E-A3EF-DB11-5DFD-3BC68F8832C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2131" y="1302542"/>
            <a:ext cx="2289385" cy="336585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8D587C3-71C5-88E7-A977-BD353A879B21}"/>
              </a:ext>
            </a:extLst>
          </p:cNvPr>
          <p:cNvSpPr txBox="1"/>
          <p:nvPr/>
        </p:nvSpPr>
        <p:spPr>
          <a:xfrm>
            <a:off x="3290671" y="1275460"/>
            <a:ext cx="4644390" cy="248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Noto Sans CJK HK"/>
                <a:cs typeface="Noto Sans CJK HK"/>
              </a:rPr>
              <a:t>|</a:t>
            </a:r>
            <a:r>
              <a:rPr sz="1800" b="1" spc="114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원래는</a:t>
            </a:r>
            <a:r>
              <a:rPr sz="1800" b="1" spc="114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번역</a:t>
            </a:r>
            <a:r>
              <a:rPr sz="1800" b="1" spc="114" dirty="0">
                <a:latin typeface="Noto Sans CJK HK"/>
                <a:cs typeface="Noto Sans CJK HK"/>
              </a:rPr>
              <a:t> </a:t>
            </a:r>
            <a:r>
              <a:rPr sz="1800" b="1" spc="-10" dirty="0">
                <a:latin typeface="Noto Sans CJK HK"/>
                <a:cs typeface="Noto Sans CJK HK"/>
              </a:rPr>
              <a:t>모델이었습니다.</a:t>
            </a:r>
            <a:endParaRPr sz="1800">
              <a:latin typeface="Noto Sans CJK HK"/>
              <a:cs typeface="Noto Sans CJK HK"/>
            </a:endParaRPr>
          </a:p>
          <a:p>
            <a:pPr marL="469900" marR="2174240">
              <a:lnSpc>
                <a:spcPct val="100000"/>
              </a:lnSpc>
              <a:spcBef>
                <a:spcPts val="1580"/>
              </a:spcBef>
            </a:pPr>
            <a:r>
              <a:rPr sz="1300" b="1" spc="-80" dirty="0">
                <a:latin typeface="Noto Sans CJK HK"/>
                <a:cs typeface="Noto Sans CJK HK"/>
              </a:rPr>
              <a:t>NLP</a:t>
            </a:r>
            <a:r>
              <a:rPr sz="1300" b="1" spc="5" dirty="0">
                <a:latin typeface="Noto Sans CJK HK"/>
                <a:cs typeface="Noto Sans CJK HK"/>
              </a:rPr>
              <a:t> </a:t>
            </a:r>
            <a:r>
              <a:rPr sz="1300" b="1" spc="-20" dirty="0">
                <a:latin typeface="Noto Sans CJK HK"/>
                <a:cs typeface="Noto Sans CJK HK"/>
              </a:rPr>
              <a:t>(Machine</a:t>
            </a:r>
            <a:r>
              <a:rPr sz="1300" b="1" spc="5" dirty="0">
                <a:latin typeface="Noto Sans CJK HK"/>
                <a:cs typeface="Noto Sans CJK HK"/>
              </a:rPr>
              <a:t> </a:t>
            </a:r>
            <a:r>
              <a:rPr sz="1300" b="1" spc="-80" dirty="0">
                <a:latin typeface="Noto Sans CJK HK"/>
                <a:cs typeface="Noto Sans CJK HK"/>
              </a:rPr>
              <a:t>Translation) </a:t>
            </a:r>
            <a:r>
              <a:rPr sz="1300" b="1" spc="-40" dirty="0">
                <a:latin typeface="Noto Sans CJK HK"/>
                <a:cs typeface="Noto Sans CJK HK"/>
              </a:rPr>
              <a:t>Computer</a:t>
            </a:r>
            <a:r>
              <a:rPr sz="1300" b="1" spc="-5" dirty="0">
                <a:latin typeface="Noto Sans CJK HK"/>
                <a:cs typeface="Noto Sans CJK HK"/>
              </a:rPr>
              <a:t> </a:t>
            </a:r>
            <a:r>
              <a:rPr sz="1300" b="1" spc="-10" dirty="0">
                <a:latin typeface="Noto Sans CJK HK"/>
                <a:cs typeface="Noto Sans CJK HK"/>
              </a:rPr>
              <a:t>Vision</a:t>
            </a:r>
            <a:endParaRPr sz="1300">
              <a:latin typeface="Noto Sans CJK HK"/>
              <a:cs typeface="Noto Sans CJK HK"/>
            </a:endParaRPr>
          </a:p>
          <a:p>
            <a:pPr marL="469900">
              <a:lnSpc>
                <a:spcPct val="100000"/>
              </a:lnSpc>
            </a:pPr>
            <a:r>
              <a:rPr sz="1300" b="1" spc="-25" dirty="0">
                <a:latin typeface="Noto Sans CJK HK"/>
                <a:cs typeface="Noto Sans CJK HK"/>
              </a:rPr>
              <a:t>RL</a:t>
            </a:r>
            <a:endParaRPr sz="1300">
              <a:latin typeface="Noto Sans CJK HK"/>
              <a:cs typeface="Noto Sans CJK HK"/>
            </a:endParaRPr>
          </a:p>
          <a:p>
            <a:pPr marL="469900" marR="2893060">
              <a:lnSpc>
                <a:spcPct val="100000"/>
              </a:lnSpc>
            </a:pPr>
            <a:r>
              <a:rPr sz="1300" b="1" spc="-50" dirty="0">
                <a:latin typeface="Noto Sans CJK HK"/>
                <a:cs typeface="Noto Sans CJK HK"/>
              </a:rPr>
              <a:t>Speech</a:t>
            </a:r>
            <a:r>
              <a:rPr sz="1300" b="1" spc="-10" dirty="0">
                <a:latin typeface="Noto Sans CJK HK"/>
                <a:cs typeface="Noto Sans CJK HK"/>
              </a:rPr>
              <a:t> </a:t>
            </a:r>
            <a:r>
              <a:rPr sz="1300" b="1" spc="-85" dirty="0">
                <a:latin typeface="Noto Sans CJK HK"/>
                <a:cs typeface="Noto Sans CJK HK"/>
              </a:rPr>
              <a:t>synthesis </a:t>
            </a:r>
            <a:r>
              <a:rPr sz="1300" b="1" spc="-50" dirty="0">
                <a:latin typeface="Noto Sans CJK HK"/>
                <a:cs typeface="Noto Sans CJK HK"/>
              </a:rPr>
              <a:t>ETC</a:t>
            </a:r>
            <a:r>
              <a:rPr sz="1300" b="1" spc="-15" dirty="0">
                <a:latin typeface="Noto Sans CJK HK"/>
                <a:cs typeface="Noto Sans CJK HK"/>
              </a:rPr>
              <a:t> </a:t>
            </a:r>
            <a:r>
              <a:rPr sz="1300" b="1" spc="-50" dirty="0">
                <a:latin typeface="Noto Sans CJK HK"/>
                <a:cs typeface="Noto Sans CJK HK"/>
              </a:rPr>
              <a:t>…</a:t>
            </a:r>
            <a:endParaRPr sz="1300">
              <a:latin typeface="Noto Sans CJK HK"/>
              <a:cs typeface="Noto Sans CJK HK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300">
              <a:latin typeface="Noto Sans CJK HK"/>
              <a:cs typeface="Noto Sans CJK HK"/>
            </a:endParaRPr>
          </a:p>
          <a:p>
            <a:pPr marL="469900">
              <a:lnSpc>
                <a:spcPct val="100000"/>
              </a:lnSpc>
            </a:pPr>
            <a:r>
              <a:rPr sz="1300" spc="-30" dirty="0">
                <a:latin typeface="BM DoHyeon OTF"/>
                <a:cs typeface="BM DoHyeon OTF"/>
              </a:rPr>
              <a:t>현재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다양한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분야에서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사용되고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있습니다.</a:t>
            </a:r>
            <a:endParaRPr sz="1300">
              <a:latin typeface="BM DoHyeon OTF"/>
              <a:cs typeface="BM DoHyeon OTF"/>
            </a:endParaRPr>
          </a:p>
          <a:p>
            <a:pPr marL="469900">
              <a:lnSpc>
                <a:spcPct val="100000"/>
              </a:lnSpc>
              <a:spcBef>
                <a:spcPts val="1560"/>
              </a:spcBef>
            </a:pPr>
            <a:r>
              <a:rPr sz="1300" spc="-30" dirty="0">
                <a:latin typeface="BM DoHyeon OTF"/>
                <a:cs typeface="BM DoHyeon OTF"/>
              </a:rPr>
              <a:t>모든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것은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5" dirty="0">
                <a:latin typeface="BM DoHyeon OTF"/>
                <a:cs typeface="BM DoHyeon OTF"/>
              </a:rPr>
              <a:t>Attention이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강력한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성능을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보여주기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때문입니다.</a:t>
            </a:r>
            <a:endParaRPr sz="1300">
              <a:latin typeface="BM DoHyeon OTF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109540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Language Model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Google Shape;77;p6">
            <a:extLst>
              <a:ext uri="{FF2B5EF4-FFF2-40B4-BE49-F238E27FC236}">
                <a16:creationId xmlns:a16="http://schemas.microsoft.com/office/drawing/2014/main" id="{B3C2C728-9BA9-7A8F-4CFE-1825908D499F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Attention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389B25A4-50DE-64E9-13E4-D17CFD71B0E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967" y="1224419"/>
            <a:ext cx="5603844" cy="3451987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BAE759E6-DE98-43A9-A10E-C3D03FE3962D}"/>
              </a:ext>
            </a:extLst>
          </p:cNvPr>
          <p:cNvSpPr txBox="1">
            <a:spLocks/>
          </p:cNvSpPr>
          <p:nvPr/>
        </p:nvSpPr>
        <p:spPr>
          <a:xfrm>
            <a:off x="2532380" y="678006"/>
            <a:ext cx="4942254" cy="45653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1945" marR="5080" indent="-1579880">
              <a:spcBef>
                <a:spcPts val="100"/>
              </a:spcBef>
            </a:pPr>
            <a:r>
              <a:rPr lang="en-US" sz="1400" u="heavy" spc="70" dirty="0">
                <a:uFill>
                  <a:solidFill>
                    <a:srgbClr val="000000"/>
                  </a:solidFill>
                </a:uFill>
              </a:rPr>
              <a:t>Neural Network</a:t>
            </a:r>
            <a:r>
              <a:rPr lang="ko-KR" altLang="en-US" sz="1400" u="heavy" spc="7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을</a:t>
            </a:r>
            <a:r>
              <a:rPr lang="ko-KR" altLang="en-US" sz="1400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이용해서</a:t>
            </a:r>
            <a:r>
              <a:rPr lang="ko-KR" altLang="en-US" sz="1400" u="heavy" spc="17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뭐가</a:t>
            </a:r>
            <a:r>
              <a:rPr lang="ko-KR" altLang="en-US" sz="1400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중요한</a:t>
            </a:r>
            <a:r>
              <a:rPr lang="ko-KR" altLang="en-US" sz="1400" u="heavy" spc="15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단어인지</a:t>
            </a:r>
            <a:endParaRPr lang="en-US" altLang="ko-KR" sz="1400" u="heavy" spc="170" dirty="0">
              <a:uFill>
                <a:solidFill>
                  <a:srgbClr val="000000"/>
                </a:solidFill>
              </a:uFill>
              <a:latin typeface="Noto Sans CJK HK"/>
              <a:cs typeface="Noto Sans CJK HK"/>
            </a:endParaRPr>
          </a:p>
          <a:p>
            <a:pPr marL="1591945" marR="5080" indent="-1579880">
              <a:spcBef>
                <a:spcPts val="100"/>
              </a:spcBef>
            </a:pPr>
            <a:r>
              <a:rPr lang="ko-KR" altLang="en-US" sz="1400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계산할</a:t>
            </a:r>
            <a:r>
              <a:rPr lang="ko-KR" altLang="en-US" sz="1400" u="heavy" spc="15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 spc="5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</a:t>
            </a:r>
            <a:r>
              <a:rPr lang="ko-KR" altLang="en-US" sz="1400" spc="50" dirty="0">
                <a:latin typeface="Noto Sans CJK HK"/>
                <a:cs typeface="Noto Sans CJK HK"/>
              </a:rPr>
              <a:t> </a:t>
            </a:r>
            <a:r>
              <a:rPr lang="ko-KR" altLang="en-US" sz="1400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있을까</a:t>
            </a:r>
            <a:r>
              <a:rPr lang="en-US" altLang="ko-KR" sz="1400" u="heavy" spc="130" dirty="0">
                <a:uFill>
                  <a:solidFill>
                    <a:srgbClr val="000000"/>
                  </a:solidFill>
                </a:uFill>
              </a:rPr>
              <a:t>?</a:t>
            </a:r>
            <a:endParaRPr lang="ko-KR" altLang="en-US"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92374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26248C0-913F-240D-36DC-77792C70EEC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0249" y="1275969"/>
            <a:ext cx="5124923" cy="3474560"/>
          </a:xfrm>
          <a:prstGeom prst="rect">
            <a:avLst/>
          </a:prstGeom>
        </p:spPr>
      </p:pic>
      <p:sp>
        <p:nvSpPr>
          <p:cNvPr id="5" name="Google Shape;77;p6">
            <a:extLst>
              <a:ext uri="{FF2B5EF4-FFF2-40B4-BE49-F238E27FC236}">
                <a16:creationId xmlns:a16="http://schemas.microsoft.com/office/drawing/2014/main" id="{8A71B9F1-0606-84EC-F1D5-4151B095390D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Attention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C6FD2FD-1331-8AA4-AA0E-EF87AF761A46}"/>
              </a:ext>
            </a:extLst>
          </p:cNvPr>
          <p:cNvSpPr txBox="1">
            <a:spLocks/>
          </p:cNvSpPr>
          <p:nvPr/>
        </p:nvSpPr>
        <p:spPr>
          <a:xfrm>
            <a:off x="2987824" y="956611"/>
            <a:ext cx="3168352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1400" spc="100">
                <a:latin typeface="Noto Sans CJK HK"/>
                <a:cs typeface="Noto Sans CJK HK"/>
              </a:rPr>
              <a:t>각</a:t>
            </a:r>
            <a:r>
              <a:rPr lang="ko-KR" altLang="en-US" sz="1400" spc="95">
                <a:latin typeface="Noto Sans CJK HK"/>
                <a:cs typeface="Noto Sans CJK HK"/>
              </a:rPr>
              <a:t> </a:t>
            </a:r>
            <a:r>
              <a:rPr lang="en-US" sz="1400" spc="114"/>
              <a:t>vector</a:t>
            </a:r>
            <a:r>
              <a:rPr lang="ko-KR" altLang="en-US" sz="1400" spc="114">
                <a:latin typeface="Noto Sans CJK HK"/>
                <a:cs typeface="Noto Sans CJK HK"/>
              </a:rPr>
              <a:t>는</a:t>
            </a:r>
            <a:r>
              <a:rPr lang="ko-KR" altLang="en-US" sz="1400" spc="100">
                <a:latin typeface="Noto Sans CJK HK"/>
                <a:cs typeface="Noto Sans CJK HK"/>
              </a:rPr>
              <a:t> </a:t>
            </a:r>
            <a:r>
              <a:rPr lang="en-US" altLang="ko-KR" sz="1400" spc="75"/>
              <a:t>3</a:t>
            </a:r>
            <a:r>
              <a:rPr lang="ko-KR" altLang="en-US" sz="1400" spc="75">
                <a:latin typeface="Noto Sans CJK HK"/>
                <a:cs typeface="Noto Sans CJK HK"/>
              </a:rPr>
              <a:t>가지</a:t>
            </a:r>
            <a:r>
              <a:rPr lang="ko-KR" altLang="en-US" sz="1400" spc="125">
                <a:latin typeface="Noto Sans CJK HK"/>
                <a:cs typeface="Noto Sans CJK HK"/>
              </a:rPr>
              <a:t> </a:t>
            </a:r>
            <a:r>
              <a:rPr lang="ko-KR" altLang="en-US" sz="1400" spc="100">
                <a:latin typeface="Noto Sans CJK HK"/>
                <a:cs typeface="Noto Sans CJK HK"/>
              </a:rPr>
              <a:t>역할을</a:t>
            </a:r>
            <a:r>
              <a:rPr lang="ko-KR" altLang="en-US" sz="1400" spc="150">
                <a:latin typeface="Noto Sans CJK HK"/>
                <a:cs typeface="Noto Sans CJK HK"/>
              </a:rPr>
              <a:t> </a:t>
            </a:r>
            <a:r>
              <a:rPr lang="ko-KR" altLang="en-US" sz="1400" spc="85">
                <a:latin typeface="Noto Sans CJK HK"/>
                <a:cs typeface="Noto Sans CJK HK"/>
              </a:rPr>
              <a:t>합니다</a:t>
            </a:r>
            <a:r>
              <a:rPr lang="en-US" altLang="ko-KR" sz="1400" spc="85"/>
              <a:t>.</a:t>
            </a:r>
            <a:endParaRPr lang="ko-KR" altLang="en-US"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32502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5" name="Google Shape;77;p6">
            <a:extLst>
              <a:ext uri="{FF2B5EF4-FFF2-40B4-BE49-F238E27FC236}">
                <a16:creationId xmlns:a16="http://schemas.microsoft.com/office/drawing/2014/main" id="{8A71B9F1-0606-84EC-F1D5-4151B095390D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Attention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2C4CE9D-4C6A-EBD4-046F-0791B90D0417}"/>
              </a:ext>
            </a:extLst>
          </p:cNvPr>
          <p:cNvSpPr txBox="1">
            <a:spLocks/>
          </p:cNvSpPr>
          <p:nvPr/>
        </p:nvSpPr>
        <p:spPr>
          <a:xfrm>
            <a:off x="1763688" y="1375105"/>
            <a:ext cx="921509" cy="3302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000" b="1" spc="125" dirty="0">
                <a:solidFill>
                  <a:srgbClr val="4A86E8"/>
                </a:solidFill>
              </a:rPr>
              <a:t>query</a:t>
            </a:r>
            <a:endParaRPr lang="en-US" sz="2000" b="1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A1A6A25-84BE-5F6D-102E-3C4350E40EFF}"/>
              </a:ext>
            </a:extLst>
          </p:cNvPr>
          <p:cNvSpPr txBox="1"/>
          <p:nvPr/>
        </p:nvSpPr>
        <p:spPr>
          <a:xfrm>
            <a:off x="1877695" y="1835353"/>
            <a:ext cx="5388610" cy="243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내가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찾고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정보를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요청하는</a:t>
            </a:r>
            <a:r>
              <a:rPr sz="1400" b="1" spc="16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것</a:t>
            </a:r>
            <a:r>
              <a:rPr sz="1400" b="1" spc="105" dirty="0">
                <a:latin typeface="Noto Sans CJK HK"/>
                <a:cs typeface="Noto Sans CJK HK"/>
              </a:rPr>
              <a:t> </a:t>
            </a:r>
            <a:r>
              <a:rPr sz="1400" b="1" spc="175" dirty="0">
                <a:latin typeface="UnDinaru"/>
                <a:cs typeface="UnDinaru"/>
              </a:rPr>
              <a:t>(</a:t>
            </a:r>
            <a:r>
              <a:rPr sz="1400" b="1" spc="55" dirty="0">
                <a:latin typeface="UnDinaru"/>
                <a:cs typeface="UnDinaru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유튜브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검색어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25" dirty="0">
                <a:latin typeface="UnDinaru"/>
                <a:cs typeface="UnDinaru"/>
              </a:rPr>
              <a:t>)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400" dirty="0">
              <a:latin typeface="UnDinaru"/>
              <a:cs typeface="UnDinaru"/>
            </a:endParaRPr>
          </a:p>
          <a:p>
            <a:pPr marL="12700">
              <a:lnSpc>
                <a:spcPct val="100000"/>
              </a:lnSpc>
            </a:pPr>
            <a:r>
              <a:rPr sz="2000" b="1" spc="155" dirty="0">
                <a:solidFill>
                  <a:srgbClr val="FF9900"/>
                </a:solidFill>
                <a:latin typeface="UnDinaru"/>
                <a:cs typeface="UnDinaru"/>
              </a:rPr>
              <a:t>key</a:t>
            </a:r>
            <a:endParaRPr sz="2000" dirty="0">
              <a:latin typeface="UnDinaru"/>
              <a:cs typeface="UnDinaru"/>
            </a:endParaRPr>
          </a:p>
          <a:p>
            <a:pPr marL="469900">
              <a:lnSpc>
                <a:spcPct val="100000"/>
              </a:lnSpc>
              <a:spcBef>
                <a:spcPts val="1225"/>
              </a:spcBef>
            </a:pPr>
            <a:r>
              <a:rPr sz="1400" b="1" spc="100" dirty="0">
                <a:latin typeface="Noto Sans CJK HK"/>
                <a:cs typeface="Noto Sans CJK HK"/>
              </a:rPr>
              <a:t>그 정보가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있는지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찾아보는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과정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75" dirty="0">
                <a:latin typeface="UnDinaru"/>
                <a:cs typeface="UnDinaru"/>
              </a:rPr>
              <a:t>(</a:t>
            </a:r>
            <a:r>
              <a:rPr sz="1400" b="1" spc="55" dirty="0">
                <a:latin typeface="UnDinaru"/>
                <a:cs typeface="UnDinaru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유튜브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영상의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제목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125" dirty="0">
                <a:latin typeface="UnDinaru"/>
                <a:cs typeface="UnDinaru"/>
              </a:rPr>
              <a:t>)</a:t>
            </a:r>
            <a:endParaRPr sz="1400" dirty="0">
              <a:latin typeface="UnDinaru"/>
              <a:cs typeface="UnDinaru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400" dirty="0">
              <a:latin typeface="UnDinaru"/>
              <a:cs typeface="UnDinaru"/>
            </a:endParaRPr>
          </a:p>
          <a:p>
            <a:pPr marL="12700">
              <a:lnSpc>
                <a:spcPct val="100000"/>
              </a:lnSpc>
            </a:pPr>
            <a:r>
              <a:rPr sz="2000" b="1" spc="110" dirty="0">
                <a:solidFill>
                  <a:srgbClr val="FF004F"/>
                </a:solidFill>
                <a:latin typeface="UnDinaru"/>
                <a:cs typeface="UnDinaru"/>
              </a:rPr>
              <a:t>value</a:t>
            </a:r>
            <a:endParaRPr sz="2000" dirty="0">
              <a:latin typeface="UnDinaru"/>
              <a:cs typeface="UnDinaru"/>
            </a:endParaRPr>
          </a:p>
          <a:p>
            <a:pPr marL="469900">
              <a:lnSpc>
                <a:spcPct val="100000"/>
              </a:lnSpc>
              <a:spcBef>
                <a:spcPts val="1225"/>
              </a:spcBef>
            </a:pPr>
            <a:r>
              <a:rPr sz="1400" b="1" spc="100" dirty="0">
                <a:latin typeface="Noto Sans CJK HK"/>
                <a:cs typeface="Noto Sans CJK HK"/>
              </a:rPr>
              <a:t>제공된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정보가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얼마나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가치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있는지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75" dirty="0">
                <a:latin typeface="UnDinaru"/>
                <a:cs typeface="UnDinaru"/>
              </a:rPr>
              <a:t>(</a:t>
            </a:r>
            <a:r>
              <a:rPr sz="1400" b="1" spc="55" dirty="0">
                <a:latin typeface="UnDinaru"/>
                <a:cs typeface="UnDinaru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유튜브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컨텐츠의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정확도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25" dirty="0">
                <a:latin typeface="UnDinaru"/>
                <a:cs typeface="UnDinaru"/>
              </a:rPr>
              <a:t>)</a:t>
            </a:r>
            <a:endParaRPr sz="1400" dirty="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331011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5" name="Google Shape;77;p6">
            <a:extLst>
              <a:ext uri="{FF2B5EF4-FFF2-40B4-BE49-F238E27FC236}">
                <a16:creationId xmlns:a16="http://schemas.microsoft.com/office/drawing/2014/main" id="{8A71B9F1-0606-84EC-F1D5-4151B095390D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195" dirty="0"/>
              <a:t>Foundational</a:t>
            </a:r>
            <a:r>
              <a:rPr lang="en-US" sz="2200" b="1" spc="10" dirty="0"/>
              <a:t> </a:t>
            </a:r>
            <a:r>
              <a:rPr lang="en-US" sz="2200" b="1" spc="215" dirty="0"/>
              <a:t>Architecture</a:t>
            </a:r>
            <a:r>
              <a:rPr lang="en-US" sz="2200" b="1" spc="120" dirty="0"/>
              <a:t> </a:t>
            </a:r>
            <a:r>
              <a:rPr lang="en-US" sz="2200" b="1" spc="105" dirty="0"/>
              <a:t>and</a:t>
            </a:r>
            <a:r>
              <a:rPr lang="en-US" sz="2200" b="1" spc="120" dirty="0"/>
              <a:t> </a:t>
            </a:r>
            <a:r>
              <a:rPr lang="en-US" sz="2200" b="1" spc="260" dirty="0"/>
              <a:t>Specific</a:t>
            </a:r>
            <a:r>
              <a:rPr lang="en-US" sz="2200" b="1" spc="120" dirty="0"/>
              <a:t> </a:t>
            </a:r>
            <a:r>
              <a:rPr lang="en-US" sz="2200" b="1" spc="114" dirty="0"/>
              <a:t>Model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AED5DF6-B6BF-AD83-6AD7-91BA7D23A4C7}"/>
              </a:ext>
            </a:extLst>
          </p:cNvPr>
          <p:cNvGrpSpPr/>
          <p:nvPr/>
        </p:nvGrpSpPr>
        <p:grpSpPr>
          <a:xfrm>
            <a:off x="1223046" y="1250852"/>
            <a:ext cx="2354580" cy="3366135"/>
            <a:chOff x="756973" y="1302542"/>
            <a:chExt cx="2354580" cy="3366135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43C2E0FE-FAB8-8241-117A-B5697C89968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131" y="1302542"/>
              <a:ext cx="2289385" cy="3365854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237665AA-8B52-1E02-30F7-0297A01EEC5C}"/>
                </a:ext>
              </a:extLst>
            </p:cNvPr>
            <p:cNvSpPr/>
            <p:nvPr/>
          </p:nvSpPr>
          <p:spPr>
            <a:xfrm>
              <a:off x="776023" y="2364195"/>
              <a:ext cx="1202690" cy="2238375"/>
            </a:xfrm>
            <a:custGeom>
              <a:avLst/>
              <a:gdLst/>
              <a:ahLst/>
              <a:cxnLst/>
              <a:rect l="l" t="t" r="r" b="b"/>
              <a:pathLst>
                <a:path w="1202689" h="2238375">
                  <a:moveTo>
                    <a:pt x="0" y="200349"/>
                  </a:moveTo>
                  <a:lnTo>
                    <a:pt x="5291" y="154412"/>
                  </a:lnTo>
                  <a:lnTo>
                    <a:pt x="20364" y="112242"/>
                  </a:lnTo>
                  <a:lnTo>
                    <a:pt x="44015" y="75042"/>
                  </a:lnTo>
                  <a:lnTo>
                    <a:pt x="75043" y="44015"/>
                  </a:lnTo>
                  <a:lnTo>
                    <a:pt x="112243" y="20364"/>
                  </a:lnTo>
                  <a:lnTo>
                    <a:pt x="154415" y="5291"/>
                  </a:lnTo>
                  <a:lnTo>
                    <a:pt x="200354" y="0"/>
                  </a:lnTo>
                  <a:lnTo>
                    <a:pt x="1001742" y="0"/>
                  </a:lnTo>
                  <a:lnTo>
                    <a:pt x="1041012" y="3885"/>
                  </a:lnTo>
                  <a:lnTo>
                    <a:pt x="1078415" y="15250"/>
                  </a:lnTo>
                  <a:lnTo>
                    <a:pt x="1112900" y="33661"/>
                  </a:lnTo>
                  <a:lnTo>
                    <a:pt x="1143415" y="58682"/>
                  </a:lnTo>
                  <a:lnTo>
                    <a:pt x="1168436" y="89198"/>
                  </a:lnTo>
                  <a:lnTo>
                    <a:pt x="1186846" y="123683"/>
                  </a:lnTo>
                  <a:lnTo>
                    <a:pt x="1198212" y="161085"/>
                  </a:lnTo>
                  <a:lnTo>
                    <a:pt x="1202097" y="200349"/>
                  </a:lnTo>
                  <a:lnTo>
                    <a:pt x="1202097" y="2037645"/>
                  </a:lnTo>
                  <a:lnTo>
                    <a:pt x="1196806" y="2083584"/>
                  </a:lnTo>
                  <a:lnTo>
                    <a:pt x="1181733" y="2125754"/>
                  </a:lnTo>
                  <a:lnTo>
                    <a:pt x="1158081" y="2162954"/>
                  </a:lnTo>
                  <a:lnTo>
                    <a:pt x="1127054" y="2193980"/>
                  </a:lnTo>
                  <a:lnTo>
                    <a:pt x="1089853" y="2217631"/>
                  </a:lnTo>
                  <a:lnTo>
                    <a:pt x="1047682" y="2232704"/>
                  </a:lnTo>
                  <a:lnTo>
                    <a:pt x="1001742" y="2237995"/>
                  </a:lnTo>
                  <a:lnTo>
                    <a:pt x="200354" y="2237995"/>
                  </a:lnTo>
                  <a:lnTo>
                    <a:pt x="154415" y="2232704"/>
                  </a:lnTo>
                  <a:lnTo>
                    <a:pt x="112243" y="2217631"/>
                  </a:lnTo>
                  <a:lnTo>
                    <a:pt x="75043" y="2193980"/>
                  </a:lnTo>
                  <a:lnTo>
                    <a:pt x="44015" y="2162954"/>
                  </a:lnTo>
                  <a:lnTo>
                    <a:pt x="20364" y="2125754"/>
                  </a:lnTo>
                  <a:lnTo>
                    <a:pt x="5291" y="2083584"/>
                  </a:lnTo>
                  <a:lnTo>
                    <a:pt x="0" y="2037645"/>
                  </a:lnTo>
                  <a:lnTo>
                    <a:pt x="0" y="20034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412D8F98-96C3-45D1-88EF-8872D360EA0F}"/>
              </a:ext>
            </a:extLst>
          </p:cNvPr>
          <p:cNvSpPr txBox="1"/>
          <p:nvPr/>
        </p:nvSpPr>
        <p:spPr>
          <a:xfrm>
            <a:off x="3756744" y="1223770"/>
            <a:ext cx="4272915" cy="248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Noto Sans CJK HK"/>
                <a:cs typeface="Noto Sans CJK HK"/>
              </a:rPr>
              <a:t>|</a:t>
            </a:r>
            <a:r>
              <a:rPr sz="1800" b="1" spc="-10" dirty="0">
                <a:latin typeface="Noto Sans CJK HK"/>
                <a:cs typeface="Noto Sans CJK HK"/>
              </a:rPr>
              <a:t> </a:t>
            </a:r>
            <a:r>
              <a:rPr sz="1800" b="1" spc="-20" dirty="0">
                <a:latin typeface="Noto Sans CJK HK"/>
                <a:cs typeface="Noto Sans CJK HK"/>
              </a:rPr>
              <a:t>BERT</a:t>
            </a:r>
            <a:endParaRPr sz="1800">
              <a:latin typeface="Noto Sans CJK HK"/>
              <a:cs typeface="Noto Sans CJK HK"/>
            </a:endParaRPr>
          </a:p>
          <a:p>
            <a:pPr marL="469900">
              <a:lnSpc>
                <a:spcPct val="100000"/>
              </a:lnSpc>
              <a:spcBef>
                <a:spcPts val="1580"/>
              </a:spcBef>
            </a:pPr>
            <a:r>
              <a:rPr sz="1300" b="1" spc="-20" dirty="0">
                <a:latin typeface="Noto Sans CJK HK"/>
                <a:cs typeface="Noto Sans CJK HK"/>
              </a:rPr>
              <a:t>BERT</a:t>
            </a:r>
            <a:endParaRPr sz="1300">
              <a:latin typeface="Noto Sans CJK HK"/>
              <a:cs typeface="Noto Sans CJK HK"/>
            </a:endParaRPr>
          </a:p>
          <a:p>
            <a:pPr marL="469900" marR="5080">
              <a:lnSpc>
                <a:spcPct val="200000"/>
              </a:lnSpc>
            </a:pPr>
            <a:r>
              <a:rPr sz="1300" spc="-145" dirty="0">
                <a:latin typeface="BM DoHyeon OTF"/>
                <a:cs typeface="BM DoHyeon OTF"/>
              </a:rPr>
              <a:t>Transformer의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기본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아키텍처를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기반으로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제작된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GPT </a:t>
            </a:r>
            <a:r>
              <a:rPr sz="1300" spc="-80" dirty="0">
                <a:latin typeface="BM DoHyeon OTF"/>
                <a:cs typeface="BM DoHyeon OTF"/>
              </a:rPr>
              <a:t>Decoder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파트만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사용해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아키텍처를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구성했습니다. </a:t>
            </a:r>
            <a:r>
              <a:rPr sz="1300" spc="-35" dirty="0">
                <a:latin typeface="BM DoHyeon OTF"/>
                <a:cs typeface="BM DoHyeon OTF"/>
              </a:rPr>
              <a:t>대용량의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데이터셋을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이용해서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미리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학습한</a:t>
            </a:r>
            <a:endParaRPr sz="1300">
              <a:latin typeface="BM DoHyeon OTF"/>
              <a:cs typeface="BM DoHyeon OTF"/>
            </a:endParaRPr>
          </a:p>
          <a:p>
            <a:pPr marL="469900">
              <a:lnSpc>
                <a:spcPct val="100000"/>
              </a:lnSpc>
            </a:pPr>
            <a:r>
              <a:rPr sz="1300" spc="-114" dirty="0">
                <a:latin typeface="BM DoHyeon OTF"/>
                <a:cs typeface="BM DoHyeon OTF"/>
              </a:rPr>
              <a:t>(Pre-</a:t>
            </a:r>
            <a:r>
              <a:rPr sz="1300" spc="-105" dirty="0">
                <a:latin typeface="BM DoHyeon OTF"/>
                <a:cs typeface="BM DoHyeon OTF"/>
              </a:rPr>
              <a:t>trained</a:t>
            </a:r>
            <a:r>
              <a:rPr sz="1300" spc="-15" dirty="0">
                <a:latin typeface="BM DoHyeon OTF"/>
                <a:cs typeface="BM DoHyeon OTF"/>
              </a:rPr>
              <a:t> </a:t>
            </a:r>
            <a:r>
              <a:rPr sz="1300" spc="-125" dirty="0">
                <a:latin typeface="BM DoHyeon OTF"/>
                <a:cs typeface="BM DoHyeon OTF"/>
              </a:rPr>
              <a:t>Transformer)를</a:t>
            </a:r>
            <a:r>
              <a:rPr sz="1300" spc="-10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이용</a:t>
            </a:r>
            <a:endParaRPr sz="1300">
              <a:latin typeface="BM DoHyeon OTF"/>
              <a:cs typeface="BM DoHyeon OTF"/>
            </a:endParaRPr>
          </a:p>
          <a:p>
            <a:pPr marL="469900">
              <a:lnSpc>
                <a:spcPct val="100000"/>
              </a:lnSpc>
              <a:spcBef>
                <a:spcPts val="1560"/>
              </a:spcBef>
            </a:pPr>
            <a:r>
              <a:rPr sz="1300" spc="-30" dirty="0">
                <a:latin typeface="BM DoHyeon OTF"/>
                <a:cs typeface="BM DoHyeon OTF"/>
              </a:rPr>
              <a:t>추후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버전에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개선되면서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구조가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조금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변하게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됩니다.</a:t>
            </a:r>
            <a:endParaRPr sz="1300">
              <a:latin typeface="BM DoHyeon OTF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243792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7" name="Google Shape;77;p6">
            <a:extLst>
              <a:ext uri="{FF2B5EF4-FFF2-40B4-BE49-F238E27FC236}">
                <a16:creationId xmlns:a16="http://schemas.microsoft.com/office/drawing/2014/main" id="{E1447933-77CD-42FD-BB1E-CADFDD07790C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BERT Architecture</a:t>
            </a: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CCF9E6CE-BB4F-CC75-9066-23D77E7C3119}"/>
              </a:ext>
            </a:extLst>
          </p:cNvPr>
          <p:cNvGrpSpPr/>
          <p:nvPr/>
        </p:nvGrpSpPr>
        <p:grpSpPr>
          <a:xfrm>
            <a:off x="166052" y="1441767"/>
            <a:ext cx="8811895" cy="3412490"/>
            <a:chOff x="311699" y="1426414"/>
            <a:chExt cx="8811895" cy="341249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3836EFEC-B1FC-1E3C-20DF-F5A7D741FD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699" y="1426414"/>
              <a:ext cx="3899776" cy="3412299"/>
            </a:xfrm>
            <a:prstGeom prst="rect">
              <a:avLst/>
            </a:prstGeom>
          </p:spPr>
        </p:pic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A673A88F-9B3C-BBCD-945B-8B48E5BD799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472" y="2357391"/>
              <a:ext cx="4911520" cy="1512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1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0D94A3-6E95-447D-C9A1-7F3326B72462}"/>
              </a:ext>
            </a:extLst>
          </p:cNvPr>
          <p:cNvSpPr txBox="1"/>
          <p:nvPr/>
        </p:nvSpPr>
        <p:spPr>
          <a:xfrm>
            <a:off x="73025" y="4907660"/>
            <a:ext cx="24593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Noto Sans CJK HK"/>
                <a:cs typeface="Noto Sans CJK HK"/>
              </a:rPr>
              <a:t>https://lilianweng.github.io/posts/2018-</a:t>
            </a:r>
            <a:r>
              <a:rPr sz="800" spc="-20" dirty="0">
                <a:latin typeface="Noto Sans CJK HK"/>
                <a:cs typeface="Noto Sans CJK HK"/>
              </a:rPr>
              <a:t>06-24-</a:t>
            </a:r>
            <a:r>
              <a:rPr sz="800" spc="-35" dirty="0">
                <a:latin typeface="Noto Sans CJK HK"/>
                <a:cs typeface="Noto Sans CJK HK"/>
              </a:rPr>
              <a:t>attention/</a:t>
            </a:r>
            <a:endParaRPr sz="800">
              <a:latin typeface="Noto Sans CJK HK"/>
              <a:cs typeface="Noto Sans CJK HK"/>
            </a:endParaRPr>
          </a:p>
        </p:txBody>
      </p:sp>
      <p:sp>
        <p:nvSpPr>
          <p:cNvPr id="5" name="Google Shape;77;p6">
            <a:extLst>
              <a:ext uri="{FF2B5EF4-FFF2-40B4-BE49-F238E27FC236}">
                <a16:creationId xmlns:a16="http://schemas.microsoft.com/office/drawing/2014/main" id="{8A71B9F1-0606-84EC-F1D5-4151B095390D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195" dirty="0"/>
              <a:t>Foundational</a:t>
            </a:r>
            <a:r>
              <a:rPr lang="en-US" sz="2200" b="1" spc="10" dirty="0"/>
              <a:t> </a:t>
            </a:r>
            <a:r>
              <a:rPr lang="en-US" sz="2200" b="1" spc="215" dirty="0"/>
              <a:t>Architecture</a:t>
            </a:r>
            <a:r>
              <a:rPr lang="en-US" sz="2200" b="1" spc="120" dirty="0"/>
              <a:t> </a:t>
            </a:r>
            <a:r>
              <a:rPr lang="en-US" sz="2200" b="1" spc="105" dirty="0"/>
              <a:t>and</a:t>
            </a:r>
            <a:r>
              <a:rPr lang="en-US" sz="2200" b="1" spc="120" dirty="0"/>
              <a:t> </a:t>
            </a:r>
            <a:r>
              <a:rPr lang="en-US" sz="2200" b="1" spc="260" dirty="0"/>
              <a:t>Specific</a:t>
            </a:r>
            <a:r>
              <a:rPr lang="en-US" sz="2200" b="1" spc="120" dirty="0"/>
              <a:t> </a:t>
            </a:r>
            <a:r>
              <a:rPr lang="en-US" sz="2200" b="1" spc="114" dirty="0"/>
              <a:t>Model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66F059BA-3DD7-1288-DEF0-BBE4A89BC193}"/>
              </a:ext>
            </a:extLst>
          </p:cNvPr>
          <p:cNvGrpSpPr/>
          <p:nvPr/>
        </p:nvGrpSpPr>
        <p:grpSpPr>
          <a:xfrm>
            <a:off x="822131" y="1221272"/>
            <a:ext cx="2414905" cy="3563620"/>
            <a:chOff x="822131" y="1221272"/>
            <a:chExt cx="2414905" cy="35636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C0417B11-45B7-3E5C-8094-C2233EDD344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131" y="1302542"/>
              <a:ext cx="2289385" cy="3365854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71431EEB-D775-A840-68DE-A8810C963664}"/>
                </a:ext>
              </a:extLst>
            </p:cNvPr>
            <p:cNvSpPr/>
            <p:nvPr/>
          </p:nvSpPr>
          <p:spPr>
            <a:xfrm>
              <a:off x="1955546" y="1240322"/>
              <a:ext cx="1262380" cy="3525520"/>
            </a:xfrm>
            <a:custGeom>
              <a:avLst/>
              <a:gdLst/>
              <a:ahLst/>
              <a:cxnLst/>
              <a:rect l="l" t="t" r="r" b="b"/>
              <a:pathLst>
                <a:path w="1262380" h="3525520">
                  <a:moveTo>
                    <a:pt x="0" y="210354"/>
                  </a:moveTo>
                  <a:lnTo>
                    <a:pt x="5555" y="162122"/>
                  </a:lnTo>
                  <a:lnTo>
                    <a:pt x="21380" y="117846"/>
                  </a:lnTo>
                  <a:lnTo>
                    <a:pt x="46212" y="78788"/>
                  </a:lnTo>
                  <a:lnTo>
                    <a:pt x="78788" y="46212"/>
                  </a:lnTo>
                  <a:lnTo>
                    <a:pt x="117846" y="21380"/>
                  </a:lnTo>
                  <a:lnTo>
                    <a:pt x="162122" y="5555"/>
                  </a:lnTo>
                  <a:lnTo>
                    <a:pt x="210354" y="0"/>
                  </a:lnTo>
                  <a:lnTo>
                    <a:pt x="1051747" y="0"/>
                  </a:lnTo>
                  <a:lnTo>
                    <a:pt x="1092972" y="4079"/>
                  </a:lnTo>
                  <a:lnTo>
                    <a:pt x="1132244" y="16012"/>
                  </a:lnTo>
                  <a:lnTo>
                    <a:pt x="1168455" y="35341"/>
                  </a:lnTo>
                  <a:lnTo>
                    <a:pt x="1200497" y="61609"/>
                  </a:lnTo>
                  <a:lnTo>
                    <a:pt x="1226765" y="93648"/>
                  </a:lnTo>
                  <a:lnTo>
                    <a:pt x="1246091" y="129854"/>
                  </a:lnTo>
                  <a:lnTo>
                    <a:pt x="1258020" y="169124"/>
                  </a:lnTo>
                  <a:lnTo>
                    <a:pt x="1262097" y="210354"/>
                  </a:lnTo>
                  <a:lnTo>
                    <a:pt x="1262097" y="3314643"/>
                  </a:lnTo>
                  <a:lnTo>
                    <a:pt x="1256542" y="3362875"/>
                  </a:lnTo>
                  <a:lnTo>
                    <a:pt x="1240717" y="3407150"/>
                  </a:lnTo>
                  <a:lnTo>
                    <a:pt x="1215886" y="3446207"/>
                  </a:lnTo>
                  <a:lnTo>
                    <a:pt x="1183311" y="3478782"/>
                  </a:lnTo>
                  <a:lnTo>
                    <a:pt x="1144255" y="3503613"/>
                  </a:lnTo>
                  <a:lnTo>
                    <a:pt x="1099979" y="3519437"/>
                  </a:lnTo>
                  <a:lnTo>
                    <a:pt x="1051747" y="3524992"/>
                  </a:lnTo>
                  <a:lnTo>
                    <a:pt x="210354" y="3524992"/>
                  </a:lnTo>
                  <a:lnTo>
                    <a:pt x="162122" y="3519437"/>
                  </a:lnTo>
                  <a:lnTo>
                    <a:pt x="117846" y="3503613"/>
                  </a:lnTo>
                  <a:lnTo>
                    <a:pt x="78788" y="3478782"/>
                  </a:lnTo>
                  <a:lnTo>
                    <a:pt x="46212" y="3446207"/>
                  </a:lnTo>
                  <a:lnTo>
                    <a:pt x="21380" y="3407150"/>
                  </a:lnTo>
                  <a:lnTo>
                    <a:pt x="5555" y="3362875"/>
                  </a:lnTo>
                  <a:lnTo>
                    <a:pt x="0" y="3314643"/>
                  </a:lnTo>
                  <a:lnTo>
                    <a:pt x="0" y="210354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F44DA404-F8CF-F4B6-E600-D17D9541079B}"/>
                </a:ext>
              </a:extLst>
            </p:cNvPr>
            <p:cNvSpPr/>
            <p:nvPr/>
          </p:nvSpPr>
          <p:spPr>
            <a:xfrm>
              <a:off x="2100395" y="2571744"/>
              <a:ext cx="552450" cy="307975"/>
            </a:xfrm>
            <a:custGeom>
              <a:avLst/>
              <a:gdLst/>
              <a:ahLst/>
              <a:cxnLst/>
              <a:rect l="l" t="t" r="r" b="b"/>
              <a:pathLst>
                <a:path w="552450" h="307975">
                  <a:moveTo>
                    <a:pt x="80882" y="45074"/>
                  </a:moveTo>
                  <a:lnTo>
                    <a:pt x="471424" y="262724"/>
                  </a:lnTo>
                </a:path>
                <a:path w="552450" h="307975">
                  <a:moveTo>
                    <a:pt x="471424" y="45074"/>
                  </a:moveTo>
                  <a:lnTo>
                    <a:pt x="80882" y="262724"/>
                  </a:lnTo>
                </a:path>
                <a:path w="552450" h="307975">
                  <a:moveTo>
                    <a:pt x="0" y="153899"/>
                  </a:moveTo>
                  <a:lnTo>
                    <a:pt x="7293" y="118610"/>
                  </a:lnTo>
                  <a:lnTo>
                    <a:pt x="28068" y="86217"/>
                  </a:lnTo>
                  <a:lnTo>
                    <a:pt x="60667" y="57641"/>
                  </a:lnTo>
                  <a:lnTo>
                    <a:pt x="103432" y="33808"/>
                  </a:lnTo>
                  <a:lnTo>
                    <a:pt x="154706" y="15641"/>
                  </a:lnTo>
                  <a:lnTo>
                    <a:pt x="212831" y="4064"/>
                  </a:lnTo>
                  <a:lnTo>
                    <a:pt x="276149" y="0"/>
                  </a:lnTo>
                  <a:lnTo>
                    <a:pt x="339471" y="4064"/>
                  </a:lnTo>
                  <a:lnTo>
                    <a:pt x="397598" y="15641"/>
                  </a:lnTo>
                  <a:lnTo>
                    <a:pt x="448871" y="33808"/>
                  </a:lnTo>
                  <a:lnTo>
                    <a:pt x="491635" y="57641"/>
                  </a:lnTo>
                  <a:lnTo>
                    <a:pt x="524232" y="86217"/>
                  </a:lnTo>
                  <a:lnTo>
                    <a:pt x="545006" y="118610"/>
                  </a:lnTo>
                  <a:lnTo>
                    <a:pt x="552298" y="153899"/>
                  </a:lnTo>
                  <a:lnTo>
                    <a:pt x="524232" y="221582"/>
                  </a:lnTo>
                  <a:lnTo>
                    <a:pt x="491635" y="250157"/>
                  </a:lnTo>
                  <a:lnTo>
                    <a:pt x="448871" y="273990"/>
                  </a:lnTo>
                  <a:lnTo>
                    <a:pt x="397598" y="292157"/>
                  </a:lnTo>
                  <a:lnTo>
                    <a:pt x="339471" y="303734"/>
                  </a:lnTo>
                  <a:lnTo>
                    <a:pt x="276149" y="307799"/>
                  </a:lnTo>
                  <a:lnTo>
                    <a:pt x="212831" y="303734"/>
                  </a:lnTo>
                  <a:lnTo>
                    <a:pt x="154706" y="292157"/>
                  </a:lnTo>
                  <a:lnTo>
                    <a:pt x="103432" y="273990"/>
                  </a:lnTo>
                  <a:lnTo>
                    <a:pt x="60667" y="250157"/>
                  </a:lnTo>
                  <a:lnTo>
                    <a:pt x="28068" y="221582"/>
                  </a:lnTo>
                  <a:lnTo>
                    <a:pt x="7293" y="189188"/>
                  </a:lnTo>
                  <a:lnTo>
                    <a:pt x="0" y="153899"/>
                  </a:lnTo>
                  <a:close/>
                </a:path>
              </a:pathLst>
            </a:custGeom>
            <a:ln w="38099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588D2C09-B999-904E-574F-C25DAC5256D8}"/>
              </a:ext>
            </a:extLst>
          </p:cNvPr>
          <p:cNvSpPr txBox="1"/>
          <p:nvPr/>
        </p:nvSpPr>
        <p:spPr>
          <a:xfrm>
            <a:off x="3290671" y="1275460"/>
            <a:ext cx="4272915" cy="248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Noto Sans CJK HK"/>
                <a:cs typeface="Noto Sans CJK HK"/>
              </a:rPr>
              <a:t>|</a:t>
            </a:r>
            <a:r>
              <a:rPr sz="1800" b="1" spc="30" dirty="0">
                <a:latin typeface="Noto Sans CJK HK"/>
                <a:cs typeface="Noto Sans CJK HK"/>
              </a:rPr>
              <a:t> </a:t>
            </a:r>
            <a:r>
              <a:rPr sz="1800" b="1" spc="-10" dirty="0">
                <a:latin typeface="Noto Sans CJK HK"/>
                <a:cs typeface="Noto Sans CJK HK"/>
              </a:rPr>
              <a:t>GPT</a:t>
            </a:r>
            <a:r>
              <a:rPr sz="1800" b="1" spc="35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1,</a:t>
            </a:r>
            <a:r>
              <a:rPr sz="1800" b="1" spc="35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2,</a:t>
            </a:r>
            <a:r>
              <a:rPr sz="1800" b="1" spc="35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3,</a:t>
            </a:r>
            <a:r>
              <a:rPr sz="1800" b="1" spc="35" dirty="0">
                <a:latin typeface="Noto Sans CJK HK"/>
                <a:cs typeface="Noto Sans CJK HK"/>
              </a:rPr>
              <a:t> </a:t>
            </a:r>
            <a:r>
              <a:rPr sz="1800" b="1" spc="-50" dirty="0">
                <a:latin typeface="Noto Sans CJK HK"/>
                <a:cs typeface="Noto Sans CJK HK"/>
              </a:rPr>
              <a:t>4</a:t>
            </a:r>
            <a:endParaRPr sz="1800" dirty="0">
              <a:latin typeface="Noto Sans CJK HK"/>
              <a:cs typeface="Noto Sans CJK HK"/>
            </a:endParaRPr>
          </a:p>
          <a:p>
            <a:pPr marL="469900" marR="5080">
              <a:lnSpc>
                <a:spcPct val="200000"/>
              </a:lnSpc>
              <a:spcBef>
                <a:spcPts val="20"/>
              </a:spcBef>
            </a:pPr>
            <a:r>
              <a:rPr sz="1300" b="1" spc="-50" dirty="0">
                <a:latin typeface="Noto Sans CJK HK"/>
                <a:cs typeface="Noto Sans CJK HK"/>
              </a:rPr>
              <a:t>Generative</a:t>
            </a:r>
            <a:r>
              <a:rPr sz="1300" b="1" spc="5" dirty="0">
                <a:latin typeface="Noto Sans CJK HK"/>
                <a:cs typeface="Noto Sans CJK HK"/>
              </a:rPr>
              <a:t> </a:t>
            </a:r>
            <a:r>
              <a:rPr sz="1300" b="1" spc="-75" dirty="0">
                <a:latin typeface="Noto Sans CJK HK"/>
                <a:cs typeface="Noto Sans CJK HK"/>
              </a:rPr>
              <a:t>Pre-</a:t>
            </a:r>
            <a:r>
              <a:rPr sz="1300" b="1" spc="-55" dirty="0">
                <a:latin typeface="Noto Sans CJK HK"/>
                <a:cs typeface="Noto Sans CJK HK"/>
              </a:rPr>
              <a:t>trained</a:t>
            </a:r>
            <a:r>
              <a:rPr sz="1300" b="1" spc="10" dirty="0">
                <a:latin typeface="Noto Sans CJK HK"/>
                <a:cs typeface="Noto Sans CJK HK"/>
              </a:rPr>
              <a:t> </a:t>
            </a:r>
            <a:r>
              <a:rPr sz="1300" b="1" spc="-75" dirty="0">
                <a:latin typeface="Noto Sans CJK HK"/>
                <a:cs typeface="Noto Sans CJK HK"/>
              </a:rPr>
              <a:t>Transformer</a:t>
            </a:r>
            <a:r>
              <a:rPr sz="1300" b="1" spc="10" dirty="0">
                <a:latin typeface="Noto Sans CJK HK"/>
                <a:cs typeface="Noto Sans CJK HK"/>
              </a:rPr>
              <a:t> </a:t>
            </a:r>
            <a:r>
              <a:rPr sz="1300" b="1" spc="-20" dirty="0">
                <a:latin typeface="Noto Sans CJK HK"/>
                <a:cs typeface="Noto Sans CJK HK"/>
              </a:rPr>
              <a:t>(GPT) </a:t>
            </a:r>
            <a:r>
              <a:rPr sz="1300" spc="-145" dirty="0">
                <a:latin typeface="BM DoHyeon OTF"/>
                <a:cs typeface="BM DoHyeon OTF"/>
              </a:rPr>
              <a:t>Transformer의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기본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아키텍처를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기반으로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제작된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GPT </a:t>
            </a:r>
            <a:r>
              <a:rPr sz="1300" spc="-80" dirty="0">
                <a:latin typeface="BM DoHyeon OTF"/>
                <a:cs typeface="BM DoHyeon OTF"/>
              </a:rPr>
              <a:t>Decoder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파트만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사용해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아키텍처를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구성했습니다. </a:t>
            </a:r>
            <a:r>
              <a:rPr sz="1300" spc="-35" dirty="0">
                <a:latin typeface="BM DoHyeon OTF"/>
                <a:cs typeface="BM DoHyeon OTF"/>
              </a:rPr>
              <a:t>대용량의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데이터셋을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이용해서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미리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학습한</a:t>
            </a:r>
            <a:endParaRPr sz="1300" dirty="0">
              <a:latin typeface="BM DoHyeon OTF"/>
              <a:cs typeface="BM DoHyeon OTF"/>
            </a:endParaRPr>
          </a:p>
          <a:p>
            <a:pPr marL="469900">
              <a:lnSpc>
                <a:spcPct val="100000"/>
              </a:lnSpc>
            </a:pPr>
            <a:r>
              <a:rPr sz="1300" spc="-114" dirty="0">
                <a:latin typeface="BM DoHyeon OTF"/>
                <a:cs typeface="BM DoHyeon OTF"/>
              </a:rPr>
              <a:t>(Pre-</a:t>
            </a:r>
            <a:r>
              <a:rPr sz="1300" spc="-105" dirty="0">
                <a:latin typeface="BM DoHyeon OTF"/>
                <a:cs typeface="BM DoHyeon OTF"/>
              </a:rPr>
              <a:t>trained</a:t>
            </a:r>
            <a:r>
              <a:rPr sz="1300" spc="-15" dirty="0">
                <a:latin typeface="BM DoHyeon OTF"/>
                <a:cs typeface="BM DoHyeon OTF"/>
              </a:rPr>
              <a:t> </a:t>
            </a:r>
            <a:r>
              <a:rPr sz="1300" spc="-125" dirty="0">
                <a:latin typeface="BM DoHyeon OTF"/>
                <a:cs typeface="BM DoHyeon OTF"/>
              </a:rPr>
              <a:t>Transformer)를</a:t>
            </a:r>
            <a:r>
              <a:rPr sz="1300" spc="-10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이용</a:t>
            </a:r>
            <a:endParaRPr sz="1300" dirty="0">
              <a:latin typeface="BM DoHyeon OTF"/>
              <a:cs typeface="BM DoHyeon OTF"/>
            </a:endParaRPr>
          </a:p>
          <a:p>
            <a:pPr marL="469900">
              <a:lnSpc>
                <a:spcPct val="100000"/>
              </a:lnSpc>
              <a:spcBef>
                <a:spcPts val="1560"/>
              </a:spcBef>
            </a:pPr>
            <a:r>
              <a:rPr sz="1300" spc="-30" dirty="0">
                <a:latin typeface="BM DoHyeon OTF"/>
                <a:cs typeface="BM DoHyeon OTF"/>
              </a:rPr>
              <a:t>추후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버전에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개선되면서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구조가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조금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변하게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됩니다.</a:t>
            </a:r>
            <a:endParaRPr sz="1300" dirty="0">
              <a:latin typeface="BM DoHyeon OTF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245733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GPT Architecture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F846FBCF-BEF8-F7A2-FFDB-454B943DA47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765" y="1448840"/>
            <a:ext cx="1787448" cy="3266207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46C71854-95F5-3987-0B17-8D206644048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9086" y="1432244"/>
            <a:ext cx="4933448" cy="32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4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GPT Architecture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56A587C8-ADF7-F0DF-A693-0E2B2894701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762" y="1448838"/>
            <a:ext cx="7972463" cy="32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1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Advance. Transformer Architecture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CD1F23F6-1698-5CAA-B2DB-A8B3BCD8DA0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5616" y="988102"/>
            <a:ext cx="4679175" cy="2608587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65D01143-C5DD-7D06-DCB4-CB08676A843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9979" y="3666079"/>
            <a:ext cx="3521817" cy="1374372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E4F02FE0-5B19-BAAB-CC3F-21881AF307B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52683" y="1070745"/>
            <a:ext cx="1693766" cy="35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Large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374122B-0BB2-6859-4350-FB206145F68C}"/>
              </a:ext>
            </a:extLst>
          </p:cNvPr>
          <p:cNvSpPr txBox="1">
            <a:spLocks/>
          </p:cNvSpPr>
          <p:nvPr/>
        </p:nvSpPr>
        <p:spPr>
          <a:xfrm>
            <a:off x="760484" y="2264346"/>
            <a:ext cx="7611300" cy="8874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ko-KR" altLang="en-US" sz="2800" b="1" spc="265" dirty="0">
                <a:latin typeface="Noto Sans CJK HK"/>
                <a:cs typeface="Noto Sans CJK HK"/>
              </a:rPr>
              <a:t>그래서</a:t>
            </a:r>
            <a:r>
              <a:rPr lang="ko-KR" altLang="en-US" sz="2800" b="1" spc="185" dirty="0">
                <a:latin typeface="Noto Sans CJK HK"/>
                <a:cs typeface="Noto Sans CJK HK"/>
              </a:rPr>
              <a:t> </a:t>
            </a:r>
            <a:r>
              <a:rPr lang="en-US" sz="2800" b="1" spc="254" dirty="0"/>
              <a:t>Transformer</a:t>
            </a:r>
            <a:r>
              <a:rPr lang="ko-KR" altLang="en-US" sz="2800" b="1" spc="254" dirty="0">
                <a:latin typeface="Noto Sans CJK HK"/>
                <a:cs typeface="Noto Sans CJK HK"/>
              </a:rPr>
              <a:t>와</a:t>
            </a:r>
            <a:r>
              <a:rPr lang="ko-KR" altLang="en-US" sz="2800" b="1" spc="185" dirty="0">
                <a:latin typeface="Noto Sans CJK HK"/>
                <a:cs typeface="Noto Sans CJK HK"/>
              </a:rPr>
              <a:t> </a:t>
            </a:r>
            <a:r>
              <a:rPr lang="en-US" sz="2800" b="1" spc="434" dirty="0"/>
              <a:t>LLM</a:t>
            </a:r>
            <a:r>
              <a:rPr lang="ko-KR" altLang="en-US" sz="2800" b="1" spc="434" dirty="0">
                <a:latin typeface="Noto Sans CJK HK"/>
                <a:cs typeface="Noto Sans CJK HK"/>
              </a:rPr>
              <a:t>과는 </a:t>
            </a:r>
            <a:r>
              <a:rPr lang="ko-KR" altLang="en-US" sz="2800" b="1" spc="265" dirty="0">
                <a:latin typeface="Noto Sans CJK HK"/>
                <a:cs typeface="Noto Sans CJK HK"/>
              </a:rPr>
              <a:t>무슨</a:t>
            </a:r>
            <a:endParaRPr lang="en-US" altLang="ko-KR" sz="2800" b="1" spc="180" dirty="0">
              <a:latin typeface="Noto Sans CJK HK"/>
              <a:cs typeface="Noto Sans CJK HK"/>
            </a:endParaRPr>
          </a:p>
          <a:p>
            <a:pPr marL="12700" marR="5080">
              <a:spcBef>
                <a:spcPts val="100"/>
              </a:spcBef>
            </a:pPr>
            <a:r>
              <a:rPr lang="ko-KR" altLang="en-US" sz="2800" b="1" spc="265" dirty="0">
                <a:latin typeface="Noto Sans CJK HK"/>
                <a:cs typeface="Noto Sans CJK HK"/>
              </a:rPr>
              <a:t>관계가</a:t>
            </a:r>
            <a:r>
              <a:rPr lang="ko-KR" altLang="en-US" sz="2800" b="1" spc="180" dirty="0">
                <a:latin typeface="Noto Sans CJK HK"/>
                <a:cs typeface="Noto Sans CJK HK"/>
              </a:rPr>
              <a:t> </a:t>
            </a:r>
            <a:r>
              <a:rPr lang="ko-KR" altLang="en-US" sz="2800" b="1" spc="320" dirty="0" err="1">
                <a:latin typeface="Noto Sans CJK HK"/>
                <a:cs typeface="Noto Sans CJK HK"/>
              </a:rPr>
              <a:t>있는걸까</a:t>
            </a:r>
            <a:r>
              <a:rPr lang="en-US" altLang="ko-KR" sz="2800" b="1" spc="320" dirty="0"/>
              <a:t>?</a:t>
            </a:r>
            <a:endParaRPr lang="en-US" altLang="ko-KR" sz="2600" b="1" spc="175" dirty="0"/>
          </a:p>
        </p:txBody>
      </p:sp>
    </p:spTree>
    <p:extLst>
      <p:ext uri="{BB962C8B-B14F-4D97-AF65-F5344CB8AC3E}">
        <p14:creationId xmlns:p14="http://schemas.microsoft.com/office/powerpoint/2010/main" val="291919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B31DF846-A62C-27AA-7341-E4A20E3F58E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980" y="1449245"/>
            <a:ext cx="8380039" cy="31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Scaling Law</a:t>
            </a:r>
          </a:p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&amp; Emergence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5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29" dirty="0"/>
              <a:t>Scaling</a:t>
            </a:r>
            <a:r>
              <a:rPr lang="en-US" sz="2200" b="1" spc="105" dirty="0"/>
              <a:t> </a:t>
            </a:r>
            <a:r>
              <a:rPr lang="en-US" sz="2200" b="1" spc="240" dirty="0"/>
              <a:t>Law</a:t>
            </a:r>
            <a:r>
              <a:rPr lang="en-US" sz="2200" b="1" spc="110" dirty="0"/>
              <a:t> </a:t>
            </a:r>
            <a:r>
              <a:rPr lang="en-US" sz="2200" b="1" spc="325" dirty="0"/>
              <a:t>For</a:t>
            </a:r>
            <a:r>
              <a:rPr lang="en-US" sz="2200" b="1" spc="110" dirty="0"/>
              <a:t> </a:t>
            </a:r>
            <a:r>
              <a:rPr lang="en-US" sz="2200" b="1" spc="140" dirty="0"/>
              <a:t>Neural</a:t>
            </a:r>
            <a:r>
              <a:rPr lang="en-US" sz="2200" b="1" spc="105" dirty="0"/>
              <a:t> </a:t>
            </a:r>
            <a:r>
              <a:rPr lang="en-US" sz="2200" b="1" spc="175" dirty="0"/>
              <a:t>Language</a:t>
            </a:r>
            <a:r>
              <a:rPr lang="en-US" sz="2200" b="1" spc="110" dirty="0"/>
              <a:t> </a:t>
            </a:r>
            <a:r>
              <a:rPr lang="en-US" sz="2200" b="1" spc="145" dirty="0"/>
              <a:t>Models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52A62E-C005-5B6C-C4C0-F825B06A025D}"/>
              </a:ext>
            </a:extLst>
          </p:cNvPr>
          <p:cNvSpPr txBox="1"/>
          <p:nvPr/>
        </p:nvSpPr>
        <p:spPr>
          <a:xfrm>
            <a:off x="73025" y="4809088"/>
            <a:ext cx="3364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Scaling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Laws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for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Language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Models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9B2242D-9BBD-B183-5B09-D193F588B604}"/>
              </a:ext>
            </a:extLst>
          </p:cNvPr>
          <p:cNvSpPr txBox="1"/>
          <p:nvPr/>
        </p:nvSpPr>
        <p:spPr>
          <a:xfrm>
            <a:off x="1457851" y="1272922"/>
            <a:ext cx="6548815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3325">
              <a:lnSpc>
                <a:spcPct val="100000"/>
              </a:lnSpc>
              <a:spcBef>
                <a:spcPts val="100"/>
              </a:spcBef>
            </a:pPr>
            <a:r>
              <a:rPr sz="2000" b="1" spc="145" dirty="0">
                <a:cs typeface="Noto Sans CJK HK"/>
              </a:rPr>
              <a:t>데이터의</a:t>
            </a:r>
            <a:r>
              <a:rPr sz="2000" b="1" spc="100" dirty="0">
                <a:cs typeface="Noto Sans CJK HK"/>
              </a:rPr>
              <a:t> </a:t>
            </a:r>
            <a:r>
              <a:rPr sz="2000" b="1" spc="120" dirty="0">
                <a:cs typeface="Noto Sans CJK HK"/>
              </a:rPr>
              <a:t>크기</a:t>
            </a:r>
            <a:r>
              <a:rPr sz="2000" b="1" spc="120" dirty="0">
                <a:cs typeface="UnDinaru"/>
              </a:rPr>
              <a:t>,</a:t>
            </a:r>
            <a:r>
              <a:rPr sz="2000" b="1" spc="80" dirty="0">
                <a:cs typeface="UnDinaru"/>
              </a:rPr>
              <a:t> </a:t>
            </a:r>
            <a:r>
              <a:rPr sz="2000" b="1" spc="125" dirty="0">
                <a:cs typeface="Noto Sans CJK HK"/>
              </a:rPr>
              <a:t>계산량</a:t>
            </a:r>
            <a:r>
              <a:rPr sz="2000" b="1" spc="125" dirty="0">
                <a:cs typeface="UnDinaru"/>
              </a:rPr>
              <a:t>,</a:t>
            </a:r>
            <a:r>
              <a:rPr sz="2000" b="1" spc="85" dirty="0">
                <a:cs typeface="UnDinaru"/>
              </a:rPr>
              <a:t> </a:t>
            </a:r>
            <a:r>
              <a:rPr sz="2000" b="1" spc="145" dirty="0" err="1">
                <a:cs typeface="Noto Sans CJK HK"/>
              </a:rPr>
              <a:t>모델</a:t>
            </a:r>
            <a:r>
              <a:rPr sz="2000" b="1" spc="100" dirty="0">
                <a:cs typeface="Noto Sans CJK HK"/>
              </a:rPr>
              <a:t> </a:t>
            </a:r>
            <a:r>
              <a:rPr sz="2000" b="1" spc="120" dirty="0" err="1">
                <a:cs typeface="Noto Sans CJK HK"/>
              </a:rPr>
              <a:t>크기</a:t>
            </a:r>
            <a:endParaRPr lang="en-US" sz="2000" b="1" spc="-10" dirty="0">
              <a:cs typeface="Noto Sans CJK HK"/>
            </a:endParaRPr>
          </a:p>
          <a:p>
            <a:pPr marL="12700" marR="1203325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spc="-10" dirty="0">
                <a:cs typeface="Noto Sans CJK HK"/>
              </a:rPr>
              <a:t>세가지 값에 따라 </a:t>
            </a:r>
            <a:r>
              <a:rPr lang="en-US" altLang="ko-KR" sz="2000" b="1" spc="-10" dirty="0">
                <a:cs typeface="Noto Sans CJK HK"/>
              </a:rPr>
              <a:t>Scaling </a:t>
            </a:r>
            <a:r>
              <a:rPr lang="ko-KR" altLang="en-US" sz="2000" b="1" spc="-10" dirty="0">
                <a:cs typeface="Noto Sans CJK HK"/>
              </a:rPr>
              <a:t>했을 때</a:t>
            </a:r>
            <a:r>
              <a:rPr lang="en-US" altLang="ko-KR" sz="2000" b="1" spc="-10" dirty="0">
                <a:cs typeface="Noto Sans CJK HK"/>
              </a:rPr>
              <a:t>,</a:t>
            </a:r>
          </a:p>
          <a:p>
            <a:pPr marL="12700" marR="1203325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spc="-10" dirty="0">
                <a:cs typeface="Noto Sans CJK HK"/>
              </a:rPr>
              <a:t>성능이 달라지는 부분을 정리 </a:t>
            </a:r>
            <a:r>
              <a:rPr lang="en-US" altLang="ko-KR" sz="2000" b="1" spc="-10" dirty="0">
                <a:cs typeface="Noto Sans CJK HK"/>
              </a:rPr>
              <a:t>(OpenAI, 2020)</a:t>
            </a: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C589C79F-F067-4AEE-820C-E3E2E0A7E01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1431" y="2617774"/>
            <a:ext cx="6841131" cy="20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1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29" dirty="0"/>
              <a:t>Scaling</a:t>
            </a:r>
            <a:r>
              <a:rPr lang="en-US" sz="2200" b="1" spc="105" dirty="0"/>
              <a:t> </a:t>
            </a:r>
            <a:r>
              <a:rPr lang="en-US" sz="2200" b="1" spc="240" dirty="0"/>
              <a:t>Law</a:t>
            </a:r>
            <a:r>
              <a:rPr lang="en-US" sz="2200" b="1" spc="110" dirty="0"/>
              <a:t> </a:t>
            </a:r>
            <a:r>
              <a:rPr lang="en-US" sz="2200" b="1" spc="325" dirty="0"/>
              <a:t>For</a:t>
            </a:r>
            <a:r>
              <a:rPr lang="en-US" sz="2200" b="1" spc="110" dirty="0"/>
              <a:t> </a:t>
            </a:r>
            <a:r>
              <a:rPr lang="en-US" sz="2200" b="1" spc="140" dirty="0"/>
              <a:t>Neural</a:t>
            </a:r>
            <a:r>
              <a:rPr lang="en-US" sz="2200" b="1" spc="105" dirty="0"/>
              <a:t> </a:t>
            </a:r>
            <a:r>
              <a:rPr lang="en-US" sz="2200" b="1" spc="175" dirty="0"/>
              <a:t>Language</a:t>
            </a:r>
            <a:r>
              <a:rPr lang="en-US" sz="2200" b="1" spc="110" dirty="0"/>
              <a:t> </a:t>
            </a:r>
            <a:r>
              <a:rPr lang="en-US" sz="2200" b="1" spc="145" dirty="0"/>
              <a:t>Models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52A62E-C005-5B6C-C4C0-F825B06A025D}"/>
              </a:ext>
            </a:extLst>
          </p:cNvPr>
          <p:cNvSpPr txBox="1"/>
          <p:nvPr/>
        </p:nvSpPr>
        <p:spPr>
          <a:xfrm>
            <a:off x="73025" y="4809088"/>
            <a:ext cx="3364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Scaling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Laws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4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for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Neural</a:t>
            </a:r>
            <a:r>
              <a:rPr sz="1400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Language</a:t>
            </a:r>
            <a:r>
              <a:rPr sz="14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Models</a:t>
            </a:r>
            <a:endParaRPr sz="1400">
              <a:latin typeface="Noto Sans CJK HK"/>
              <a:cs typeface="Noto Sans CJK HK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01E329-B3E9-58C0-EC36-82DE62AA9C18}"/>
              </a:ext>
            </a:extLst>
          </p:cNvPr>
          <p:cNvSpPr txBox="1">
            <a:spLocks/>
          </p:cNvSpPr>
          <p:nvPr/>
        </p:nvSpPr>
        <p:spPr>
          <a:xfrm>
            <a:off x="512318" y="1429136"/>
            <a:ext cx="8167431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4640" indent="-281940" algn="l">
              <a:spcBef>
                <a:spcPts val="100"/>
              </a:spcBef>
              <a:buFont typeface="Noto Sans CJK HK"/>
              <a:buAutoNum type="arabicPeriod"/>
              <a:tabLst>
                <a:tab pos="294640" algn="l"/>
              </a:tabLst>
            </a:pP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모델의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크기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cs typeface="Noto Sans CJK HK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cs typeface="BM DoHyeon OTF"/>
              </a:rPr>
              <a:t>임베딩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BM DoHyeon OTF"/>
              </a:rPr>
              <a:t>제외</a:t>
            </a:r>
            <a:r>
              <a:rPr lang="en-US" altLang="ko-KR" sz="2000" dirty="0">
                <a:solidFill>
                  <a:srgbClr val="000000"/>
                </a:solidFill>
                <a:cs typeface="Noto Sans CJK HK"/>
              </a:rPr>
              <a:t>),</a:t>
            </a:r>
            <a:r>
              <a:rPr lang="ko-KR" altLang="en-US" sz="2000" spc="160" dirty="0">
                <a:solidFill>
                  <a:srgbClr val="000000"/>
                </a:solidFill>
                <a:cs typeface="Noto Sans CJK HK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데이터</a:t>
            </a:r>
            <a:r>
              <a:rPr lang="ko-KR" altLang="en-US" sz="2000" spc="-30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30" dirty="0">
                <a:solidFill>
                  <a:srgbClr val="000000"/>
                </a:solidFill>
                <a:cs typeface="BM DoHyeon OTF"/>
              </a:rPr>
              <a:t>크기</a:t>
            </a:r>
            <a:endParaRPr lang="ko-KR" altLang="en-US" sz="2000" dirty="0">
              <a:cs typeface="BM DoHyeon OTF"/>
            </a:endParaRPr>
          </a:p>
          <a:p>
            <a:pPr marL="688340" lvl="1" indent="-218440" algn="l">
              <a:buFont typeface="Noto Sans CJK HK"/>
              <a:buChar char="&gt;"/>
              <a:tabLst>
                <a:tab pos="688340" algn="l"/>
              </a:tabLst>
            </a:pPr>
            <a:r>
              <a:rPr lang="ko-KR" altLang="en-US" sz="2000" spc="55" dirty="0">
                <a:cs typeface="BM DoHyeon OTF"/>
              </a:rPr>
              <a:t>두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값을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같이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dirty="0">
                <a:cs typeface="BM DoHyeon OTF"/>
              </a:rPr>
              <a:t>키우면</a:t>
            </a:r>
            <a:r>
              <a:rPr lang="en-US" altLang="ko-KR" sz="2000" dirty="0">
                <a:cs typeface="Noto Sans CJK HK"/>
              </a:rPr>
              <a:t>,</a:t>
            </a:r>
            <a:r>
              <a:rPr lang="ko-KR" altLang="en-US" sz="2000" spc="135" dirty="0">
                <a:cs typeface="Noto Sans CJK HK"/>
              </a:rPr>
              <a:t> </a:t>
            </a:r>
            <a:r>
              <a:rPr lang="ko-KR" altLang="en-US" sz="2000" spc="55" dirty="0">
                <a:cs typeface="BM DoHyeon OTF"/>
              </a:rPr>
              <a:t>성능은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예측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가능하게</a:t>
            </a:r>
            <a:r>
              <a:rPr lang="ko-KR" altLang="en-US" sz="2000" spc="-60" dirty="0">
                <a:cs typeface="BM DoHyeon OTF"/>
              </a:rPr>
              <a:t> </a:t>
            </a:r>
            <a:r>
              <a:rPr lang="ko-KR" altLang="en-US" sz="2000" spc="30" dirty="0">
                <a:cs typeface="BM DoHyeon OTF"/>
              </a:rPr>
              <a:t>증가</a:t>
            </a:r>
            <a:endParaRPr lang="ko-KR" altLang="en-US" sz="2000" dirty="0">
              <a:cs typeface="BM DoHyeon OTF"/>
            </a:endParaRPr>
          </a:p>
          <a:p>
            <a:pPr marL="688340" lvl="1" indent="-218440" algn="l">
              <a:buFont typeface="Noto Sans CJK HK"/>
              <a:buChar char="&gt;"/>
              <a:tabLst>
                <a:tab pos="688340" algn="l"/>
              </a:tabLst>
            </a:pPr>
            <a:r>
              <a:rPr lang="ko-KR" altLang="en-US" sz="2000" spc="55" dirty="0">
                <a:cs typeface="BM DoHyeon OTF"/>
              </a:rPr>
              <a:t>한</a:t>
            </a:r>
            <a:r>
              <a:rPr lang="ko-KR" altLang="en-US" sz="2000" spc="-55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쪽을</a:t>
            </a:r>
            <a:r>
              <a:rPr lang="ko-KR" altLang="en-US" sz="2000" spc="-55" dirty="0">
                <a:cs typeface="BM DoHyeon OTF"/>
              </a:rPr>
              <a:t> </a:t>
            </a:r>
            <a:r>
              <a:rPr lang="ko-KR" altLang="en-US" sz="2000" dirty="0">
                <a:cs typeface="BM DoHyeon OTF"/>
              </a:rPr>
              <a:t>고정하면</a:t>
            </a:r>
            <a:r>
              <a:rPr lang="en-US" altLang="ko-KR" sz="2000" dirty="0">
                <a:cs typeface="Noto Sans CJK HK"/>
              </a:rPr>
              <a:t>,</a:t>
            </a:r>
            <a:r>
              <a:rPr lang="ko-KR" altLang="en-US" sz="2000" spc="145" dirty="0">
                <a:cs typeface="Noto Sans CJK HK"/>
              </a:rPr>
              <a:t> </a:t>
            </a:r>
            <a:r>
              <a:rPr lang="ko-KR" altLang="en-US" sz="2000" spc="55" dirty="0">
                <a:cs typeface="BM DoHyeon OTF"/>
              </a:rPr>
              <a:t>어느</a:t>
            </a:r>
            <a:r>
              <a:rPr lang="ko-KR" altLang="en-US" sz="2000" spc="-55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순간</a:t>
            </a:r>
            <a:r>
              <a:rPr lang="ko-KR" altLang="en-US" sz="2000" spc="-50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성능</a:t>
            </a:r>
            <a:r>
              <a:rPr lang="ko-KR" altLang="en-US" sz="2000" spc="-55" dirty="0">
                <a:cs typeface="BM DoHyeon OTF"/>
              </a:rPr>
              <a:t> </a:t>
            </a:r>
            <a:r>
              <a:rPr lang="ko-KR" altLang="en-US" sz="2000" spc="55" dirty="0">
                <a:cs typeface="BM DoHyeon OTF"/>
              </a:rPr>
              <a:t>향상</a:t>
            </a:r>
            <a:r>
              <a:rPr lang="ko-KR" altLang="en-US" sz="2000" spc="-50" dirty="0">
                <a:cs typeface="BM DoHyeon OTF"/>
              </a:rPr>
              <a:t> </a:t>
            </a:r>
            <a:r>
              <a:rPr lang="ko-KR" altLang="en-US" sz="2000" spc="30" dirty="0">
                <a:cs typeface="BM DoHyeon OTF"/>
              </a:rPr>
              <a:t>중지</a:t>
            </a:r>
            <a:endParaRPr lang="ko-KR" altLang="en-US" sz="2000" dirty="0">
              <a:cs typeface="BM DoHyeon OTF"/>
            </a:endParaRPr>
          </a:p>
          <a:p>
            <a:pPr marL="294640" marR="3404235" indent="-282575" algn="l">
              <a:spcBef>
                <a:spcPts val="2400"/>
              </a:spcBef>
              <a:buFont typeface="Noto Sans CJK HK"/>
              <a:buAutoNum type="arabicPeriod"/>
              <a:tabLst>
                <a:tab pos="294640" algn="l"/>
              </a:tabLst>
            </a:pP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모델의</a:t>
            </a:r>
            <a:r>
              <a:rPr lang="ko-KR" altLang="en-US" sz="2000" spc="-40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크기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cs typeface="Noto Sans CJK HK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cs typeface="BM DoHyeon OTF"/>
              </a:rPr>
              <a:t>임베딩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BM DoHyeon OTF"/>
              </a:rPr>
              <a:t>제외</a:t>
            </a:r>
            <a:r>
              <a:rPr lang="en-US" altLang="ko-KR" sz="2000" dirty="0">
                <a:solidFill>
                  <a:srgbClr val="000000"/>
                </a:solidFill>
                <a:cs typeface="Noto Sans CJK HK"/>
              </a:rPr>
              <a:t>)</a:t>
            </a:r>
            <a:r>
              <a:rPr lang="ko-KR" altLang="en-US" sz="2000" spc="160" dirty="0">
                <a:solidFill>
                  <a:srgbClr val="000000"/>
                </a:solidFill>
                <a:cs typeface="Noto Sans CJK HK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가</a:t>
            </a:r>
            <a:r>
              <a:rPr lang="ko-KR" altLang="en-US" sz="2000" spc="-3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-20" dirty="0">
                <a:solidFill>
                  <a:srgbClr val="000000"/>
                </a:solidFill>
                <a:cs typeface="BM DoHyeon OTF"/>
              </a:rPr>
              <a:t>커지면</a:t>
            </a:r>
            <a:r>
              <a:rPr lang="en-US" altLang="ko-KR" sz="2000" spc="-20" dirty="0">
                <a:solidFill>
                  <a:srgbClr val="000000"/>
                </a:solidFill>
                <a:cs typeface="Noto Sans CJK HK"/>
              </a:rPr>
              <a:t>,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모델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크기에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따른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성능</a:t>
            </a:r>
            <a:r>
              <a:rPr lang="ko-KR" altLang="en-US" sz="2000" spc="-80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향상이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-20" dirty="0">
                <a:solidFill>
                  <a:srgbClr val="000000"/>
                </a:solidFill>
                <a:cs typeface="BM DoHyeon OTF"/>
              </a:rPr>
              <a:t>보인다</a:t>
            </a:r>
            <a:r>
              <a:rPr lang="en-US" altLang="ko-KR" sz="2000" spc="-20" dirty="0">
                <a:solidFill>
                  <a:srgbClr val="000000"/>
                </a:solidFill>
                <a:cs typeface="Noto Sans CJK HK"/>
              </a:rPr>
              <a:t>.</a:t>
            </a:r>
            <a:endParaRPr lang="ko-KR" altLang="en-US" sz="2000" dirty="0">
              <a:cs typeface="Noto Sans CJK HK"/>
            </a:endParaRPr>
          </a:p>
          <a:p>
            <a:pPr marL="294640" indent="-281940" algn="l">
              <a:spcBef>
                <a:spcPts val="2400"/>
              </a:spcBef>
              <a:buFont typeface="Noto Sans CJK HK"/>
              <a:buAutoNum type="arabicPeriod"/>
              <a:tabLst>
                <a:tab pos="294640" algn="l"/>
              </a:tabLst>
            </a:pP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큰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모델은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작은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모델에</a:t>
            </a:r>
            <a:r>
              <a:rPr lang="ko-KR" altLang="en-US" sz="2000" spc="-80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보다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더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적은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데이터로</a:t>
            </a:r>
            <a:r>
              <a:rPr lang="ko-KR" altLang="en-US" sz="2000" spc="-80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같은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55" dirty="0">
                <a:solidFill>
                  <a:srgbClr val="000000"/>
                </a:solidFill>
                <a:cs typeface="BM DoHyeon OTF"/>
              </a:rPr>
              <a:t>성능에</a:t>
            </a:r>
            <a:r>
              <a:rPr lang="ko-KR" altLang="en-US" sz="2000" spc="-85" dirty="0">
                <a:solidFill>
                  <a:srgbClr val="000000"/>
                </a:solidFill>
                <a:cs typeface="BM DoHyeon OTF"/>
              </a:rPr>
              <a:t> </a:t>
            </a:r>
            <a:r>
              <a:rPr lang="ko-KR" altLang="en-US" sz="2000" spc="-10" dirty="0">
                <a:solidFill>
                  <a:srgbClr val="000000"/>
                </a:solidFill>
                <a:cs typeface="BM DoHyeon OTF"/>
              </a:rPr>
              <a:t>도달한다</a:t>
            </a:r>
            <a:r>
              <a:rPr lang="en-US" altLang="ko-KR" sz="2000" spc="-10" dirty="0">
                <a:solidFill>
                  <a:srgbClr val="000000"/>
                </a:solidFill>
                <a:cs typeface="Noto Sans CJK HK"/>
              </a:rPr>
              <a:t>.</a:t>
            </a:r>
            <a:endParaRPr lang="ko-KR" altLang="en-US" sz="2000" dirty="0"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66641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 err="1">
                <a:latin typeface="+mn-lt"/>
              </a:rPr>
              <a:t>Chincilla</a:t>
            </a:r>
            <a:r>
              <a:rPr lang="en-US" sz="2200" b="1" spc="200" dirty="0">
                <a:latin typeface="+mn-lt"/>
              </a:rPr>
              <a:t>,</a:t>
            </a:r>
            <a:r>
              <a:rPr lang="en-US" sz="2200" b="1" spc="100" dirty="0">
                <a:latin typeface="+mn-lt"/>
              </a:rPr>
              <a:t> </a:t>
            </a:r>
            <a:r>
              <a:rPr lang="en-US" sz="2200" b="1" spc="-20" dirty="0">
                <a:latin typeface="+mn-lt"/>
              </a:rPr>
              <a:t>2022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B2B492E-142D-FB50-9348-7606ABA2B721}"/>
              </a:ext>
            </a:extLst>
          </p:cNvPr>
          <p:cNvSpPr txBox="1">
            <a:spLocks/>
          </p:cNvSpPr>
          <p:nvPr/>
        </p:nvSpPr>
        <p:spPr>
          <a:xfrm>
            <a:off x="384724" y="1263090"/>
            <a:ext cx="793940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000" spc="-200">
                <a:solidFill>
                  <a:srgbClr val="000000"/>
                </a:solidFill>
                <a:latin typeface="Noto Sans CJK HK"/>
                <a:cs typeface="Noto Sans CJK HK"/>
              </a:rPr>
              <a:t>“Chincilla</a:t>
            </a:r>
            <a:r>
              <a:rPr lang="en-US" sz="2000" spc="145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이전의</a:t>
            </a:r>
            <a:r>
              <a:rPr lang="ko-KR" altLang="en-US" sz="2000" spc="-5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en-US" sz="2000">
                <a:solidFill>
                  <a:srgbClr val="000000"/>
                </a:solidFill>
                <a:latin typeface="Noto Sans CJK HK"/>
                <a:cs typeface="Noto Sans CJK HK"/>
              </a:rPr>
              <a:t>LLMs</a:t>
            </a:r>
            <a:r>
              <a:rPr lang="ko-KR" altLang="en-US" sz="2000">
                <a:solidFill>
                  <a:srgbClr val="000000"/>
                </a:solidFill>
                <a:latin typeface="BM DoHyeon OTF"/>
                <a:cs typeface="BM DoHyeon OTF"/>
              </a:rPr>
              <a:t>이</a:t>
            </a:r>
            <a:r>
              <a:rPr lang="ko-KR" altLang="en-US" sz="2000" spc="-5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en-US" sz="2000" spc="-110">
                <a:solidFill>
                  <a:srgbClr val="000000"/>
                </a:solidFill>
                <a:latin typeface="Noto Sans CJK HK"/>
                <a:cs typeface="Noto Sans CJK HK"/>
              </a:rPr>
              <a:t>underfitting</a:t>
            </a:r>
            <a:r>
              <a:rPr lang="en-US" sz="2000" spc="15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000" spc="-225">
                <a:solidFill>
                  <a:srgbClr val="000000"/>
                </a:solidFill>
                <a:latin typeface="BM DoHyeon OTF"/>
                <a:cs typeface="BM DoHyeon OTF"/>
              </a:rPr>
              <a:t>되어있다</a:t>
            </a:r>
            <a:r>
              <a:rPr lang="ko-KR" altLang="en-US" sz="2000" spc="-225">
                <a:solidFill>
                  <a:srgbClr val="000000"/>
                </a:solidFill>
                <a:latin typeface="Noto Sans CJK HK"/>
                <a:cs typeface="Noto Sans CJK HK"/>
              </a:rPr>
              <a:t>”</a:t>
            </a:r>
            <a:r>
              <a:rPr lang="ko-KR" altLang="en-US" sz="2000" spc="145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고</a:t>
            </a:r>
            <a:r>
              <a:rPr lang="ko-KR" altLang="en-US" sz="2000" spc="-5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30">
                <a:solidFill>
                  <a:srgbClr val="000000"/>
                </a:solidFill>
                <a:latin typeface="BM DoHyeon OTF"/>
                <a:cs typeface="BM DoHyeon OTF"/>
              </a:rPr>
              <a:t>주장</a:t>
            </a:r>
            <a:endParaRPr lang="ko-KR" altLang="en-US" sz="2000">
              <a:latin typeface="BM DoHyeon OTF"/>
              <a:cs typeface="BM DoHyeon OTF"/>
            </a:endParaRPr>
          </a:p>
          <a:p>
            <a:pPr marL="12700">
              <a:spcBef>
                <a:spcPts val="2400"/>
              </a:spcBef>
            </a:pP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동일</a:t>
            </a:r>
            <a:r>
              <a:rPr lang="ko-KR" altLang="en-US" sz="2000" spc="-85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크기의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모델을</a:t>
            </a:r>
            <a:r>
              <a:rPr lang="ko-KR" altLang="en-US" sz="2000" spc="-85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학습하기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30">
                <a:solidFill>
                  <a:srgbClr val="000000"/>
                </a:solidFill>
                <a:latin typeface="BM DoHyeon OTF"/>
                <a:cs typeface="BM DoHyeon OTF"/>
              </a:rPr>
              <a:t>위해</a:t>
            </a:r>
            <a:endParaRPr lang="ko-KR" altLang="en-US" sz="2000">
              <a:latin typeface="BM DoHyeon OTF"/>
              <a:cs typeface="BM DoHyeon OTF"/>
            </a:endParaRPr>
          </a:p>
          <a:p>
            <a:pPr marL="12700"/>
            <a:r>
              <a:rPr lang="en-US" sz="2000" spc="-40">
                <a:solidFill>
                  <a:srgbClr val="000000"/>
                </a:solidFill>
                <a:latin typeface="Noto Sans CJK HK"/>
                <a:cs typeface="Noto Sans CJK HK"/>
              </a:rPr>
              <a:t>Open</a:t>
            </a:r>
            <a:r>
              <a:rPr lang="en-US" sz="2000">
                <a:solidFill>
                  <a:srgbClr val="000000"/>
                </a:solidFill>
                <a:latin typeface="Noto Sans CJK HK"/>
                <a:cs typeface="Noto Sans CJK HK"/>
              </a:rPr>
              <a:t> AI</a:t>
            </a:r>
            <a:r>
              <a:rPr lang="en-US" sz="2000" spc="120">
                <a:solidFill>
                  <a:srgbClr val="000000"/>
                </a:solidFill>
                <a:latin typeface="Noto Sans CJK HK"/>
                <a:cs typeface="Noto Sans CJK HK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가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제시한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데이터보다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더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많은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55">
                <a:solidFill>
                  <a:srgbClr val="000000"/>
                </a:solidFill>
                <a:latin typeface="BM DoHyeon OTF"/>
                <a:cs typeface="BM DoHyeon OTF"/>
              </a:rPr>
              <a:t>데이터가</a:t>
            </a:r>
            <a:r>
              <a:rPr lang="ko-KR" altLang="en-US" sz="2000" spc="-80">
                <a:solidFill>
                  <a:srgbClr val="000000"/>
                </a:solidFill>
                <a:latin typeface="BM DoHyeon OTF"/>
                <a:cs typeface="BM DoHyeon OTF"/>
              </a:rPr>
              <a:t> </a:t>
            </a:r>
            <a:r>
              <a:rPr lang="ko-KR" altLang="en-US" sz="2000" spc="30">
                <a:solidFill>
                  <a:srgbClr val="000000"/>
                </a:solidFill>
                <a:latin typeface="BM DoHyeon OTF"/>
                <a:cs typeface="BM DoHyeon OTF"/>
              </a:rPr>
              <a:t>필요</a:t>
            </a:r>
            <a:endParaRPr lang="ko-KR" altLang="en-US" sz="2000" dirty="0">
              <a:latin typeface="BM DoHyeon OTF"/>
              <a:cs typeface="BM DoHyeon OTF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62DCBC3-936D-601B-52B1-87B4BA8E31DD}"/>
              </a:ext>
            </a:extLst>
          </p:cNvPr>
          <p:cNvSpPr txBox="1"/>
          <p:nvPr/>
        </p:nvSpPr>
        <p:spPr>
          <a:xfrm>
            <a:off x="73025" y="4809088"/>
            <a:ext cx="5171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UNIFIED</a:t>
            </a:r>
            <a:r>
              <a:rPr sz="1400" u="heavy" spc="10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SCALING</a:t>
            </a:r>
            <a:r>
              <a:rPr sz="1400"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LAWS</a:t>
            </a:r>
            <a:r>
              <a:rPr sz="1400" u="heavy" spc="10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FOR</a:t>
            </a:r>
            <a:r>
              <a:rPr sz="1400"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ROUTED</a:t>
            </a:r>
            <a:r>
              <a:rPr sz="1400" u="heavy" spc="10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LANGUAGE</a:t>
            </a:r>
            <a:r>
              <a:rPr sz="1400"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400" u="heavy" spc="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Noto Sans CJK HK"/>
                <a:cs typeface="Noto Sans CJK HK"/>
              </a:rPr>
              <a:t>MODELS</a:t>
            </a:r>
            <a:endParaRPr sz="140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56244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863278" y="55545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 err="1">
                <a:latin typeface="+mn-lt"/>
              </a:rPr>
              <a:t>Chincilla</a:t>
            </a:r>
            <a:r>
              <a:rPr lang="en-US" sz="2200" b="1" spc="200" dirty="0">
                <a:latin typeface="+mn-lt"/>
              </a:rPr>
              <a:t>,</a:t>
            </a:r>
            <a:r>
              <a:rPr lang="en-US" sz="2200" b="1" spc="100" dirty="0">
                <a:latin typeface="+mn-lt"/>
              </a:rPr>
              <a:t> </a:t>
            </a:r>
            <a:r>
              <a:rPr lang="en-US" sz="2200" b="1" spc="-20" dirty="0">
                <a:latin typeface="+mn-lt"/>
              </a:rPr>
              <a:t>2022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95AA875A-AABE-FF80-C9F2-B483D6A8899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387" y="1233487"/>
            <a:ext cx="6715125" cy="2600325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CB7DF3B-F48D-33E6-1AB7-BF0774475805}"/>
              </a:ext>
            </a:extLst>
          </p:cNvPr>
          <p:cNvSpPr txBox="1"/>
          <p:nvPr/>
        </p:nvSpPr>
        <p:spPr>
          <a:xfrm>
            <a:off x="590492" y="3972889"/>
            <a:ext cx="79635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4890" marR="5080" indent="-3552825" algn="ctr">
              <a:lnSpc>
                <a:spcPct val="100000"/>
              </a:lnSpc>
              <a:spcBef>
                <a:spcPts val="100"/>
              </a:spcBef>
            </a:pPr>
            <a:r>
              <a:rPr sz="2000" b="1" u="heavy" spc="17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70B</a:t>
            </a:r>
            <a:r>
              <a:rPr sz="2000" b="1" u="heavy" spc="8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4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Chinchilla</a:t>
            </a:r>
            <a:r>
              <a:rPr sz="2000" b="1" u="heavy" spc="14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에</a:t>
            </a:r>
            <a:r>
              <a:rPr sz="2000" b="1" u="heavy" spc="114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2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1.4T</a:t>
            </a:r>
            <a:r>
              <a:rPr sz="2000" b="1" u="heavy" spc="9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Token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을</a:t>
            </a:r>
            <a:r>
              <a:rPr sz="2000" b="1" u="heavy" spc="114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학습했더니</a:t>
            </a:r>
            <a:r>
              <a:rPr sz="2000" b="1" u="heavy" spc="13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,</a:t>
            </a:r>
            <a:r>
              <a:rPr sz="2000" b="1" u="heavy" spc="9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35" dirty="0" err="1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Gopher</a:t>
            </a:r>
            <a:r>
              <a:rPr sz="2000" b="1" u="heavy" spc="135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보다</a:t>
            </a:r>
            <a:endParaRPr lang="en-US" sz="2000" b="1" u="heavy" spc="114" dirty="0">
              <a:uFill>
                <a:solidFill>
                  <a:srgbClr val="000000"/>
                </a:solidFill>
              </a:uFill>
              <a:latin typeface="Noto Sans CJK HK"/>
              <a:cs typeface="Noto Sans CJK HK"/>
            </a:endParaRPr>
          </a:p>
          <a:p>
            <a:pPr marL="3564890" marR="5080" indent="-3552825" algn="ctr">
              <a:lnSpc>
                <a:spcPct val="100000"/>
              </a:lnSpc>
              <a:spcBef>
                <a:spcPts val="100"/>
              </a:spcBef>
            </a:pPr>
            <a:r>
              <a:rPr sz="2000" b="1" u="heavy" spc="145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좋은</a:t>
            </a:r>
            <a:r>
              <a:rPr sz="2000" b="1" u="heavy" spc="114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2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성능을</a:t>
            </a:r>
            <a:r>
              <a:rPr sz="2000" b="1" u="none" spc="120" dirty="0">
                <a:latin typeface="Noto Sans CJK HK"/>
                <a:cs typeface="Noto Sans CJK HK"/>
              </a:rPr>
              <a:t> 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보였다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.</a:t>
            </a:r>
            <a:endParaRPr sz="2000" dirty="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174304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1167168" y="575194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 err="1">
                <a:latin typeface="+mn-lt"/>
              </a:rPr>
              <a:t>LLaMA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D5506A0-9893-3DD5-D87A-B0A48C9833F8}"/>
              </a:ext>
            </a:extLst>
          </p:cNvPr>
          <p:cNvSpPr txBox="1"/>
          <p:nvPr/>
        </p:nvSpPr>
        <p:spPr>
          <a:xfrm>
            <a:off x="604563" y="3972889"/>
            <a:ext cx="7934959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u="heavy" spc="2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1.4T</a:t>
            </a:r>
            <a:r>
              <a:rPr sz="1900" b="1" u="heavy" spc="7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900" b="1" u="heavy" spc="1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Token</a:t>
            </a:r>
            <a:r>
              <a:rPr sz="1900" b="1" u="heavy" spc="15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으로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9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학습한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900" b="1" u="heavy" spc="14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33B</a:t>
            </a:r>
            <a:r>
              <a:rPr sz="1900" b="1" u="heavy" spc="8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900" b="1" u="heavy" spc="21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LLaMA</a:t>
            </a:r>
            <a:r>
              <a:rPr sz="1900" b="1" u="heavy" spc="21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가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900" b="1" u="heavy" spc="14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chinchilla</a:t>
            </a:r>
            <a:r>
              <a:rPr sz="1900" b="1" u="heavy" spc="9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19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성능을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9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뛰어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넘었다</a:t>
            </a:r>
            <a:r>
              <a:rPr sz="1900" b="1" u="heavy" spc="10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.</a:t>
            </a:r>
            <a:endParaRPr sz="1900" dirty="0">
              <a:latin typeface="UnDinaru"/>
              <a:cs typeface="UnDinaru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F1AD532A-F177-3622-C373-5165138D4A7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3614" y="1542707"/>
            <a:ext cx="4528229" cy="20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76569" y="646483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 err="1">
                <a:latin typeface="+mn-lt"/>
              </a:rPr>
              <a:t>HyperCLOVA</a:t>
            </a:r>
            <a:r>
              <a:rPr lang="en-US" sz="2200" b="1" spc="200" dirty="0">
                <a:latin typeface="+mn-lt"/>
              </a:rPr>
              <a:t> - Naver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F3BD77F4-EFE9-3501-C3C4-CDA8B253359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52815" y="1704844"/>
            <a:ext cx="4410571" cy="1940653"/>
          </a:xfrm>
          <a:prstGeom prst="rect">
            <a:avLst/>
          </a:prstGeom>
        </p:spPr>
      </p:pic>
      <p:pic>
        <p:nvPicPr>
          <p:cNvPr id="1026" name="Picture 2" descr="HyperCLOVA - 나무위키">
            <a:extLst>
              <a:ext uri="{FF2B5EF4-FFF2-40B4-BE49-F238E27FC236}">
                <a16:creationId xmlns:a16="http://schemas.microsoft.com/office/drawing/2014/main" id="{70F380B8-2E73-1C32-1272-D3CB7044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1" y="1704844"/>
            <a:ext cx="3289259" cy="18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DDEAAF42-294A-A2A2-A97C-00F955527D7B}"/>
              </a:ext>
            </a:extLst>
          </p:cNvPr>
          <p:cNvSpPr txBox="1"/>
          <p:nvPr/>
        </p:nvSpPr>
        <p:spPr>
          <a:xfrm>
            <a:off x="1620106" y="3972889"/>
            <a:ext cx="63362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한국어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데이터셋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561.8B</a:t>
            </a:r>
            <a:r>
              <a:rPr sz="2000" b="1" u="heavy" spc="8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4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Token,</a:t>
            </a:r>
            <a:r>
              <a:rPr sz="2000" b="1" u="heavy" spc="8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가장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큰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모델은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82B</a:t>
            </a:r>
            <a:endParaRPr sz="2000" dirty="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339523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/>
              <a:t>Emergence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7D51872-8D85-5DE0-B778-A0BDC4C16B1E}"/>
              </a:ext>
            </a:extLst>
          </p:cNvPr>
          <p:cNvSpPr txBox="1"/>
          <p:nvPr/>
        </p:nvSpPr>
        <p:spPr>
          <a:xfrm>
            <a:off x="1448742" y="1181845"/>
            <a:ext cx="6246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24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LLM</a:t>
            </a:r>
            <a:r>
              <a:rPr sz="2000" b="1" u="heavy" spc="2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에서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학습하지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않은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task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들을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수행해내는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2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현상</a:t>
            </a:r>
            <a:endParaRPr sz="2000" dirty="0">
              <a:latin typeface="Noto Sans CJK HK"/>
              <a:cs typeface="Noto Sans CJK HK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6AEE4FBC-0F9D-6D5A-DA52-9AD5F6B434C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3930" y="1681758"/>
            <a:ext cx="5272015" cy="3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1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00" dirty="0"/>
              <a:t>Emergence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7FC4A03-B23D-E831-09D5-65D84311AFEA}"/>
              </a:ext>
            </a:extLst>
          </p:cNvPr>
          <p:cNvSpPr txBox="1"/>
          <p:nvPr/>
        </p:nvSpPr>
        <p:spPr>
          <a:xfrm>
            <a:off x="1516906" y="3984751"/>
            <a:ext cx="542362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u="heavy" spc="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760M</a:t>
            </a:r>
            <a:r>
              <a:rPr sz="2000" b="1" u="heavy" spc="5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&gt;</a:t>
            </a:r>
            <a:r>
              <a:rPr sz="20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21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1.3B</a:t>
            </a:r>
            <a:r>
              <a:rPr sz="20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&gt;</a:t>
            </a:r>
            <a:r>
              <a:rPr sz="20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12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6.9B</a:t>
            </a:r>
            <a:r>
              <a:rPr sz="20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&gt;</a:t>
            </a:r>
            <a:r>
              <a:rPr sz="2000" b="1" u="heavy" spc="6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23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13B</a:t>
            </a:r>
            <a:endParaRPr sz="2000" dirty="0">
              <a:latin typeface="UnDinaru"/>
              <a:cs typeface="UnDinaru"/>
            </a:endParaRPr>
          </a:p>
          <a:p>
            <a:pPr algn="ctr">
              <a:lnSpc>
                <a:spcPct val="100000"/>
              </a:lnSpc>
            </a:pP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부근에서</a:t>
            </a:r>
            <a:r>
              <a:rPr sz="2000" b="1" u="heavy" spc="9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갑자기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성능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증가를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확인</a:t>
            </a:r>
            <a:r>
              <a:rPr sz="20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할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9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있다</a:t>
            </a:r>
            <a:r>
              <a:rPr sz="20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.</a:t>
            </a:r>
            <a:endParaRPr sz="2000" dirty="0">
              <a:latin typeface="UnDinaru"/>
              <a:cs typeface="UnDinaru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859117BD-D2F6-0E98-4A31-4AB6B54BF84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1510" y="1346945"/>
            <a:ext cx="5729018" cy="2301142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4CFCC17D-7B84-083E-359C-2CA547E1A94F}"/>
              </a:ext>
            </a:extLst>
          </p:cNvPr>
          <p:cNvSpPr txBox="1"/>
          <p:nvPr/>
        </p:nvSpPr>
        <p:spPr>
          <a:xfrm>
            <a:off x="6143553" y="1374317"/>
            <a:ext cx="19170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FF004F"/>
                </a:solidFill>
                <a:latin typeface="UnDinaru"/>
                <a:cs typeface="UnDinaru"/>
              </a:rPr>
              <a:t>HyperCLOVA, </a:t>
            </a:r>
            <a:r>
              <a:rPr sz="1800" b="1" spc="135" dirty="0">
                <a:solidFill>
                  <a:srgbClr val="FF004F"/>
                </a:solidFill>
                <a:latin typeface="UnDinaru"/>
                <a:cs typeface="UnDinaru"/>
              </a:rPr>
              <a:t>Few-</a:t>
            </a:r>
            <a:r>
              <a:rPr sz="1800" b="1" spc="120" dirty="0">
                <a:solidFill>
                  <a:srgbClr val="FF004F"/>
                </a:solidFill>
                <a:latin typeface="UnDinaru"/>
                <a:cs typeface="UnDinaru"/>
              </a:rPr>
              <a:t>shot</a:t>
            </a:r>
            <a:r>
              <a:rPr sz="1800" b="1" spc="90" dirty="0">
                <a:solidFill>
                  <a:srgbClr val="FF004F"/>
                </a:solidFill>
                <a:latin typeface="UnDinaru"/>
                <a:cs typeface="UnDinaru"/>
              </a:rPr>
              <a:t> </a:t>
            </a:r>
            <a:r>
              <a:rPr sz="1800" b="1" spc="165" dirty="0">
                <a:solidFill>
                  <a:srgbClr val="FF004F"/>
                </a:solidFill>
                <a:latin typeface="UnDinaru"/>
                <a:cs typeface="UnDinaru"/>
              </a:rPr>
              <a:t>Results</a:t>
            </a:r>
            <a:endParaRPr sz="180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164638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45" dirty="0"/>
              <a:t>Few</a:t>
            </a:r>
            <a:r>
              <a:rPr lang="en-US" sz="2200" b="1" spc="100" dirty="0"/>
              <a:t> </a:t>
            </a:r>
            <a:r>
              <a:rPr lang="en-US" sz="2200" b="1" spc="-365" dirty="0"/>
              <a:t>/</a:t>
            </a:r>
            <a:r>
              <a:rPr lang="en-US" sz="2200" b="1" spc="105" dirty="0"/>
              <a:t> </a:t>
            </a:r>
            <a:r>
              <a:rPr lang="en-US" sz="2200" b="1" spc="155" dirty="0"/>
              <a:t>Zero</a:t>
            </a:r>
            <a:r>
              <a:rPr lang="en-US" sz="2200" b="1" spc="105" dirty="0"/>
              <a:t> </a:t>
            </a:r>
            <a:r>
              <a:rPr lang="en-US" sz="2200" b="1" spc="310" dirty="0"/>
              <a:t>Shot</a:t>
            </a:r>
            <a:r>
              <a:rPr lang="en-US" sz="2200" b="1" spc="105" dirty="0"/>
              <a:t> </a:t>
            </a:r>
            <a:r>
              <a:rPr lang="en-US" sz="2200" b="1" spc="200" dirty="0"/>
              <a:t>Learning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BA1309B7-A210-C779-AAD2-6D1C9A2DC2E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2557" y="1158767"/>
            <a:ext cx="4487461" cy="2939676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C4A670E6-52CD-787F-6AF1-73252A9E9113}"/>
              </a:ext>
            </a:extLst>
          </p:cNvPr>
          <p:cNvSpPr txBox="1"/>
          <p:nvPr/>
        </p:nvSpPr>
        <p:spPr>
          <a:xfrm>
            <a:off x="943322" y="4299942"/>
            <a:ext cx="766112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따로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모델의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Weight</a:t>
            </a:r>
            <a:r>
              <a:rPr sz="2000" b="1" u="heavy" spc="8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 </a:t>
            </a:r>
            <a:r>
              <a:rPr sz="2000" b="1" u="heavy" spc="9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Update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없이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새로운</a:t>
            </a:r>
            <a:r>
              <a:rPr sz="20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task</a:t>
            </a:r>
            <a:r>
              <a:rPr sz="2000" b="1" u="heavy" spc="15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를</a:t>
            </a:r>
            <a:r>
              <a:rPr sz="2000" b="1" u="heavy" spc="11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수행할</a:t>
            </a:r>
            <a:r>
              <a:rPr sz="2000" b="1" u="heavy" spc="11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</a:t>
            </a:r>
            <a:r>
              <a:rPr sz="2000" b="1" u="heavy" spc="11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000" b="1" u="heavy" spc="9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있다</a:t>
            </a:r>
            <a:r>
              <a:rPr sz="2000" b="1" u="heavy" spc="95" dirty="0">
                <a:uFill>
                  <a:solidFill>
                    <a:srgbClr val="000000"/>
                  </a:solidFill>
                </a:uFill>
                <a:latin typeface="UnDinaru"/>
                <a:cs typeface="UnDinaru"/>
              </a:rPr>
              <a:t>.</a:t>
            </a:r>
            <a:endParaRPr sz="2000" dirty="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289095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E0B5244B-F86F-9E41-19C5-E4D60B792387}"/>
              </a:ext>
            </a:extLst>
          </p:cNvPr>
          <p:cNvSpPr txBox="1">
            <a:spLocks/>
          </p:cNvSpPr>
          <p:nvPr/>
        </p:nvSpPr>
        <p:spPr>
          <a:xfrm>
            <a:off x="2036573" y="2288339"/>
            <a:ext cx="545418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330" dirty="0">
                <a:latin typeface="+mn-lt"/>
              </a:rPr>
              <a:t>RNN</a:t>
            </a:r>
            <a:r>
              <a:rPr lang="ko-KR" altLang="en-US" sz="3600" spc="330" dirty="0">
                <a:latin typeface="+mn-lt"/>
                <a:cs typeface="Noto Sans CJK HK"/>
              </a:rPr>
              <a:t>이</a:t>
            </a:r>
            <a:r>
              <a:rPr lang="ko-KR" altLang="en-US" sz="3600" spc="180" dirty="0">
                <a:latin typeface="+mn-lt"/>
                <a:cs typeface="Noto Sans CJK HK"/>
              </a:rPr>
              <a:t> </a:t>
            </a:r>
            <a:r>
              <a:rPr lang="ko-KR" altLang="en-US" sz="3600" spc="265" dirty="0">
                <a:latin typeface="+mn-lt"/>
                <a:cs typeface="Noto Sans CJK HK"/>
              </a:rPr>
              <a:t>할</a:t>
            </a:r>
            <a:r>
              <a:rPr lang="ko-KR" altLang="en-US" sz="3600" spc="180" dirty="0">
                <a:latin typeface="+mn-lt"/>
                <a:cs typeface="Noto Sans CJK HK"/>
              </a:rPr>
              <a:t> </a:t>
            </a:r>
            <a:r>
              <a:rPr lang="ko-KR" altLang="en-US" sz="3600" spc="265" dirty="0">
                <a:latin typeface="+mn-lt"/>
                <a:cs typeface="Noto Sans CJK HK"/>
              </a:rPr>
              <a:t>수</a:t>
            </a:r>
            <a:r>
              <a:rPr lang="ko-KR" altLang="en-US" sz="3600" spc="180" dirty="0">
                <a:latin typeface="+mn-lt"/>
                <a:cs typeface="Noto Sans CJK HK"/>
              </a:rPr>
              <a:t> </a:t>
            </a:r>
            <a:r>
              <a:rPr lang="ko-KR" altLang="en-US" sz="3600" spc="265" dirty="0">
                <a:latin typeface="+mn-lt"/>
                <a:cs typeface="Noto Sans CJK HK"/>
              </a:rPr>
              <a:t>있는</a:t>
            </a:r>
            <a:r>
              <a:rPr lang="ko-KR" altLang="en-US" sz="3600" spc="180" dirty="0">
                <a:latin typeface="+mn-lt"/>
                <a:cs typeface="Noto Sans CJK HK"/>
              </a:rPr>
              <a:t> </a:t>
            </a:r>
            <a:r>
              <a:rPr lang="ko-KR" altLang="en-US" sz="3600" spc="345" dirty="0">
                <a:latin typeface="+mn-lt"/>
                <a:cs typeface="Noto Sans CJK HK"/>
              </a:rPr>
              <a:t>일들</a:t>
            </a:r>
            <a:r>
              <a:rPr lang="en-US" altLang="ko-KR" sz="3600" spc="345" dirty="0">
                <a:latin typeface="+mn-lt"/>
              </a:rPr>
              <a:t>?</a:t>
            </a:r>
            <a:endParaRPr lang="ko-KR" altLang="en-US" sz="3600" dirty="0">
              <a:latin typeface="+mn-lt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409877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45" dirty="0"/>
              <a:t>GPTs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D0118D3C-BC4C-3204-DD36-F9BFBF0C5049}"/>
              </a:ext>
            </a:extLst>
          </p:cNvPr>
          <p:cNvGrpSpPr/>
          <p:nvPr/>
        </p:nvGrpSpPr>
        <p:grpSpPr>
          <a:xfrm>
            <a:off x="1968706" y="721496"/>
            <a:ext cx="6009366" cy="3665027"/>
            <a:chOff x="1330555" y="596604"/>
            <a:chExt cx="6449060" cy="3933190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1BAB3A53-8506-20CD-8B71-2C99FA20AFF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555" y="596604"/>
              <a:ext cx="6448550" cy="3933146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0F5B58B9-B67D-9106-C55F-B2FBA80E4571}"/>
                </a:ext>
              </a:extLst>
            </p:cNvPr>
            <p:cNvSpPr/>
            <p:nvPr/>
          </p:nvSpPr>
          <p:spPr>
            <a:xfrm>
              <a:off x="2734144" y="1444779"/>
              <a:ext cx="1711325" cy="932815"/>
            </a:xfrm>
            <a:custGeom>
              <a:avLst/>
              <a:gdLst/>
              <a:ahLst/>
              <a:cxnLst/>
              <a:rect l="l" t="t" r="r" b="b"/>
              <a:pathLst>
                <a:path w="1711325" h="932814">
                  <a:moveTo>
                    <a:pt x="0" y="155452"/>
                  </a:moveTo>
                  <a:lnTo>
                    <a:pt x="7925" y="106316"/>
                  </a:lnTo>
                  <a:lnTo>
                    <a:pt x="29993" y="63643"/>
                  </a:lnTo>
                  <a:lnTo>
                    <a:pt x="63644" y="29992"/>
                  </a:lnTo>
                  <a:lnTo>
                    <a:pt x="106316" y="7924"/>
                  </a:lnTo>
                  <a:lnTo>
                    <a:pt x="155449" y="0"/>
                  </a:lnTo>
                  <a:lnTo>
                    <a:pt x="1555746" y="0"/>
                  </a:lnTo>
                  <a:lnTo>
                    <a:pt x="1615237" y="11832"/>
                  </a:lnTo>
                  <a:lnTo>
                    <a:pt x="1665671" y="45529"/>
                  </a:lnTo>
                  <a:lnTo>
                    <a:pt x="1699365" y="95961"/>
                  </a:lnTo>
                  <a:lnTo>
                    <a:pt x="1711196" y="155452"/>
                  </a:lnTo>
                  <a:lnTo>
                    <a:pt x="1711196" y="777245"/>
                  </a:lnTo>
                  <a:lnTo>
                    <a:pt x="1703271" y="826380"/>
                  </a:lnTo>
                  <a:lnTo>
                    <a:pt x="1681203" y="869053"/>
                  </a:lnTo>
                  <a:lnTo>
                    <a:pt x="1647552" y="902704"/>
                  </a:lnTo>
                  <a:lnTo>
                    <a:pt x="1604879" y="924772"/>
                  </a:lnTo>
                  <a:lnTo>
                    <a:pt x="1555746" y="932698"/>
                  </a:lnTo>
                  <a:lnTo>
                    <a:pt x="155449" y="932698"/>
                  </a:lnTo>
                  <a:lnTo>
                    <a:pt x="106316" y="924772"/>
                  </a:lnTo>
                  <a:lnTo>
                    <a:pt x="63644" y="902704"/>
                  </a:lnTo>
                  <a:lnTo>
                    <a:pt x="29993" y="869053"/>
                  </a:lnTo>
                  <a:lnTo>
                    <a:pt x="7925" y="826380"/>
                  </a:lnTo>
                  <a:lnTo>
                    <a:pt x="0" y="777245"/>
                  </a:lnTo>
                  <a:lnTo>
                    <a:pt x="0" y="155452"/>
                  </a:lnTo>
                  <a:close/>
                </a:path>
              </a:pathLst>
            </a:custGeom>
            <a:ln w="38099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55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45" dirty="0"/>
              <a:t>GPTs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E45B60-3D8B-0CC7-12EF-83C9706A0FA9}"/>
              </a:ext>
            </a:extLst>
          </p:cNvPr>
          <p:cNvSpPr/>
          <p:nvPr/>
        </p:nvSpPr>
        <p:spPr>
          <a:xfrm>
            <a:off x="968725" y="1584350"/>
            <a:ext cx="3458845" cy="2480945"/>
          </a:xfrm>
          <a:custGeom>
            <a:avLst/>
            <a:gdLst/>
            <a:ahLst/>
            <a:cxnLst/>
            <a:rect l="l" t="t" r="r" b="b"/>
            <a:pathLst>
              <a:path w="3458845" h="2480945">
                <a:moveTo>
                  <a:pt x="3044944" y="0"/>
                </a:moveTo>
                <a:lnTo>
                  <a:pt x="413453" y="0"/>
                </a:lnTo>
                <a:lnTo>
                  <a:pt x="365236" y="2781"/>
                </a:lnTo>
                <a:lnTo>
                  <a:pt x="318653" y="10919"/>
                </a:lnTo>
                <a:lnTo>
                  <a:pt x="274013" y="24104"/>
                </a:lnTo>
                <a:lnTo>
                  <a:pt x="231628" y="42025"/>
                </a:lnTo>
                <a:lnTo>
                  <a:pt x="191806" y="64371"/>
                </a:lnTo>
                <a:lnTo>
                  <a:pt x="154860" y="90833"/>
                </a:lnTo>
                <a:lnTo>
                  <a:pt x="121098" y="121100"/>
                </a:lnTo>
                <a:lnTo>
                  <a:pt x="90831" y="154863"/>
                </a:lnTo>
                <a:lnTo>
                  <a:pt x="64370" y="191810"/>
                </a:lnTo>
                <a:lnTo>
                  <a:pt x="42024" y="231632"/>
                </a:lnTo>
                <a:lnTo>
                  <a:pt x="24103" y="274018"/>
                </a:lnTo>
                <a:lnTo>
                  <a:pt x="10919" y="318659"/>
                </a:lnTo>
                <a:lnTo>
                  <a:pt x="2781" y="365243"/>
                </a:lnTo>
                <a:lnTo>
                  <a:pt x="0" y="413461"/>
                </a:lnTo>
                <a:lnTo>
                  <a:pt x="0" y="2067242"/>
                </a:lnTo>
                <a:lnTo>
                  <a:pt x="2781" y="2115460"/>
                </a:lnTo>
                <a:lnTo>
                  <a:pt x="10919" y="2162044"/>
                </a:lnTo>
                <a:lnTo>
                  <a:pt x="24103" y="2206684"/>
                </a:lnTo>
                <a:lnTo>
                  <a:pt x="42024" y="2249070"/>
                </a:lnTo>
                <a:lnTo>
                  <a:pt x="64370" y="2288892"/>
                </a:lnTo>
                <a:lnTo>
                  <a:pt x="90831" y="2325838"/>
                </a:lnTo>
                <a:lnTo>
                  <a:pt x="121098" y="2359600"/>
                </a:lnTo>
                <a:lnTo>
                  <a:pt x="154860" y="2389867"/>
                </a:lnTo>
                <a:lnTo>
                  <a:pt x="191806" y="2416329"/>
                </a:lnTo>
                <a:lnTo>
                  <a:pt x="231628" y="2438675"/>
                </a:lnTo>
                <a:lnTo>
                  <a:pt x="274013" y="2456595"/>
                </a:lnTo>
                <a:lnTo>
                  <a:pt x="318653" y="2469780"/>
                </a:lnTo>
                <a:lnTo>
                  <a:pt x="365236" y="2477918"/>
                </a:lnTo>
                <a:lnTo>
                  <a:pt x="413453" y="2480699"/>
                </a:lnTo>
                <a:lnTo>
                  <a:pt x="3044944" y="2480699"/>
                </a:lnTo>
                <a:lnTo>
                  <a:pt x="3093162" y="2477918"/>
                </a:lnTo>
                <a:lnTo>
                  <a:pt x="3139745" y="2469780"/>
                </a:lnTo>
                <a:lnTo>
                  <a:pt x="3184385" y="2456595"/>
                </a:lnTo>
                <a:lnTo>
                  <a:pt x="3226770" y="2438675"/>
                </a:lnTo>
                <a:lnTo>
                  <a:pt x="3266591" y="2416329"/>
                </a:lnTo>
                <a:lnTo>
                  <a:pt x="3303537" y="2389867"/>
                </a:lnTo>
                <a:lnTo>
                  <a:pt x="3337298" y="2359600"/>
                </a:lnTo>
                <a:lnTo>
                  <a:pt x="3367564" y="2325838"/>
                </a:lnTo>
                <a:lnTo>
                  <a:pt x="3394025" y="2288892"/>
                </a:lnTo>
                <a:lnTo>
                  <a:pt x="3416370" y="2249070"/>
                </a:lnTo>
                <a:lnTo>
                  <a:pt x="3434289" y="2206684"/>
                </a:lnTo>
                <a:lnTo>
                  <a:pt x="3447473" y="2162044"/>
                </a:lnTo>
                <a:lnTo>
                  <a:pt x="3455611" y="2115460"/>
                </a:lnTo>
                <a:lnTo>
                  <a:pt x="3458392" y="2067242"/>
                </a:lnTo>
                <a:lnTo>
                  <a:pt x="3458392" y="413461"/>
                </a:lnTo>
                <a:lnTo>
                  <a:pt x="3455754" y="366805"/>
                </a:lnTo>
                <a:lnTo>
                  <a:pt x="3447950" y="321105"/>
                </a:lnTo>
                <a:lnTo>
                  <a:pt x="3435148" y="276766"/>
                </a:lnTo>
                <a:lnTo>
                  <a:pt x="3417515" y="234191"/>
                </a:lnTo>
                <a:lnTo>
                  <a:pt x="3395217" y="193785"/>
                </a:lnTo>
                <a:lnTo>
                  <a:pt x="3368423" y="155951"/>
                </a:lnTo>
                <a:lnTo>
                  <a:pt x="3337298" y="121094"/>
                </a:lnTo>
                <a:lnTo>
                  <a:pt x="3302445" y="89973"/>
                </a:lnTo>
                <a:lnTo>
                  <a:pt x="3264613" y="63180"/>
                </a:lnTo>
                <a:lnTo>
                  <a:pt x="3224207" y="40882"/>
                </a:lnTo>
                <a:lnTo>
                  <a:pt x="3181632" y="23248"/>
                </a:lnTo>
                <a:lnTo>
                  <a:pt x="3137293" y="10444"/>
                </a:lnTo>
                <a:lnTo>
                  <a:pt x="3091596" y="2639"/>
                </a:lnTo>
                <a:lnTo>
                  <a:pt x="3044944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84CC4AA-AF8D-F75C-0C41-D02F544B2D31}"/>
              </a:ext>
            </a:extLst>
          </p:cNvPr>
          <p:cNvSpPr txBox="1"/>
          <p:nvPr/>
        </p:nvSpPr>
        <p:spPr>
          <a:xfrm>
            <a:off x="1410772" y="2176234"/>
            <a:ext cx="2562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일반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언어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모델</a:t>
            </a:r>
            <a:endParaRPr sz="1400">
              <a:latin typeface="Noto Sans CJK HK"/>
              <a:cs typeface="Noto Sans CJK HK"/>
            </a:endParaRPr>
          </a:p>
          <a:p>
            <a:pPr marL="12700" marR="5080" algn="ctr">
              <a:lnSpc>
                <a:spcPts val="1650"/>
              </a:lnSpc>
              <a:spcBef>
                <a:spcPts val="1700"/>
              </a:spcBef>
            </a:pPr>
            <a:r>
              <a:rPr sz="1400" b="1" dirty="0">
                <a:latin typeface="UnDinaru"/>
                <a:cs typeface="UnDinaru"/>
              </a:rPr>
              <a:t>Q&gt;</a:t>
            </a:r>
            <a:r>
              <a:rPr sz="1400" b="1" spc="90" dirty="0">
                <a:latin typeface="UnDinaru"/>
                <a:cs typeface="UnDinaru"/>
              </a:rPr>
              <a:t> </a:t>
            </a:r>
            <a:r>
              <a:rPr sz="1400" b="1" spc="130" dirty="0">
                <a:latin typeface="UnDinaru"/>
                <a:cs typeface="UnDinaru"/>
              </a:rPr>
              <a:t>ChatGPT</a:t>
            </a:r>
            <a:r>
              <a:rPr sz="1400" b="1" spc="130" dirty="0">
                <a:latin typeface="Noto Sans CJK HK"/>
                <a:cs typeface="Noto Sans CJK HK"/>
              </a:rPr>
              <a:t>에</a:t>
            </a:r>
            <a:r>
              <a:rPr sz="1400" b="1" spc="14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대해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80" dirty="0">
                <a:latin typeface="Noto Sans CJK HK"/>
                <a:cs typeface="Noto Sans CJK HK"/>
              </a:rPr>
              <a:t>설명해줘 </a:t>
            </a:r>
            <a:r>
              <a:rPr sz="1400" spc="-30" dirty="0">
                <a:latin typeface="Noto Sans CJK HK"/>
                <a:cs typeface="Noto Sans CJK HK"/>
              </a:rPr>
              <a:t>A&gt;Transformer</a:t>
            </a:r>
            <a:r>
              <a:rPr sz="1400" spc="-30" dirty="0">
                <a:latin typeface="BM DoHyeon OTF"/>
                <a:cs typeface="BM DoHyeon OTF"/>
              </a:rPr>
              <a:t>에</a:t>
            </a:r>
            <a:r>
              <a:rPr sz="1400" dirty="0">
                <a:latin typeface="BM DoHyeon OTF"/>
                <a:cs typeface="BM DoHyeon OTF"/>
              </a:rPr>
              <a:t> 대해</a:t>
            </a:r>
            <a:r>
              <a:rPr sz="1400" spc="25" dirty="0">
                <a:latin typeface="BM DoHyeon OTF"/>
                <a:cs typeface="BM DoHyeon OTF"/>
              </a:rPr>
              <a:t> </a:t>
            </a:r>
            <a:r>
              <a:rPr sz="1400" spc="-20" dirty="0">
                <a:latin typeface="BM DoHyeon OTF"/>
                <a:cs typeface="BM DoHyeon OTF"/>
              </a:rPr>
              <a:t>설명해줘 </a:t>
            </a:r>
            <a:r>
              <a:rPr sz="1400" spc="50" dirty="0">
                <a:latin typeface="Noto Sans CJK HK"/>
                <a:cs typeface="Noto Sans CJK HK"/>
              </a:rPr>
              <a:t>GPT</a:t>
            </a:r>
            <a:r>
              <a:rPr sz="1400" spc="50" dirty="0">
                <a:latin typeface="BM DoHyeon OTF"/>
                <a:cs typeface="BM DoHyeon OTF"/>
              </a:rPr>
              <a:t>에</a:t>
            </a:r>
            <a:r>
              <a:rPr sz="1400" spc="1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대해</a:t>
            </a:r>
            <a:r>
              <a:rPr sz="1400" spc="40" dirty="0">
                <a:latin typeface="BM DoHyeon OTF"/>
                <a:cs typeface="BM DoHyeon OTF"/>
              </a:rPr>
              <a:t> </a:t>
            </a:r>
            <a:r>
              <a:rPr sz="1400" spc="-20" dirty="0">
                <a:latin typeface="BM DoHyeon OTF"/>
                <a:cs typeface="BM DoHyeon OTF"/>
              </a:rPr>
              <a:t>설명해줘</a:t>
            </a:r>
            <a:endParaRPr sz="1400">
              <a:latin typeface="BM DoHyeon OTF"/>
              <a:cs typeface="BM DoHyeon OTF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8AA1D23-6295-39F2-61D5-0C18632896B5}"/>
              </a:ext>
            </a:extLst>
          </p:cNvPr>
          <p:cNvSpPr/>
          <p:nvPr/>
        </p:nvSpPr>
        <p:spPr>
          <a:xfrm>
            <a:off x="4896396" y="1584350"/>
            <a:ext cx="3458845" cy="2480945"/>
          </a:xfrm>
          <a:custGeom>
            <a:avLst/>
            <a:gdLst/>
            <a:ahLst/>
            <a:cxnLst/>
            <a:rect l="l" t="t" r="r" b="b"/>
            <a:pathLst>
              <a:path w="3458845" h="2480945">
                <a:moveTo>
                  <a:pt x="3044939" y="0"/>
                </a:moveTo>
                <a:lnTo>
                  <a:pt x="413461" y="0"/>
                </a:lnTo>
                <a:lnTo>
                  <a:pt x="365243" y="2781"/>
                </a:lnTo>
                <a:lnTo>
                  <a:pt x="318659" y="10919"/>
                </a:lnTo>
                <a:lnTo>
                  <a:pt x="274018" y="24104"/>
                </a:lnTo>
                <a:lnTo>
                  <a:pt x="231632" y="42025"/>
                </a:lnTo>
                <a:lnTo>
                  <a:pt x="191810" y="64371"/>
                </a:lnTo>
                <a:lnTo>
                  <a:pt x="154863" y="90833"/>
                </a:lnTo>
                <a:lnTo>
                  <a:pt x="121100" y="121100"/>
                </a:lnTo>
                <a:lnTo>
                  <a:pt x="90833" y="154863"/>
                </a:lnTo>
                <a:lnTo>
                  <a:pt x="64371" y="191810"/>
                </a:lnTo>
                <a:lnTo>
                  <a:pt x="42025" y="231632"/>
                </a:lnTo>
                <a:lnTo>
                  <a:pt x="24104" y="274018"/>
                </a:lnTo>
                <a:lnTo>
                  <a:pt x="10919" y="318659"/>
                </a:lnTo>
                <a:lnTo>
                  <a:pt x="2781" y="365243"/>
                </a:lnTo>
                <a:lnTo>
                  <a:pt x="0" y="413461"/>
                </a:lnTo>
                <a:lnTo>
                  <a:pt x="0" y="2067242"/>
                </a:lnTo>
                <a:lnTo>
                  <a:pt x="2781" y="2115460"/>
                </a:lnTo>
                <a:lnTo>
                  <a:pt x="10919" y="2162044"/>
                </a:lnTo>
                <a:lnTo>
                  <a:pt x="24104" y="2206684"/>
                </a:lnTo>
                <a:lnTo>
                  <a:pt x="42025" y="2249070"/>
                </a:lnTo>
                <a:lnTo>
                  <a:pt x="64371" y="2288892"/>
                </a:lnTo>
                <a:lnTo>
                  <a:pt x="90833" y="2325838"/>
                </a:lnTo>
                <a:lnTo>
                  <a:pt x="121100" y="2359600"/>
                </a:lnTo>
                <a:lnTo>
                  <a:pt x="154863" y="2389867"/>
                </a:lnTo>
                <a:lnTo>
                  <a:pt x="191810" y="2416329"/>
                </a:lnTo>
                <a:lnTo>
                  <a:pt x="231632" y="2438675"/>
                </a:lnTo>
                <a:lnTo>
                  <a:pt x="274018" y="2456595"/>
                </a:lnTo>
                <a:lnTo>
                  <a:pt x="318659" y="2469780"/>
                </a:lnTo>
                <a:lnTo>
                  <a:pt x="365243" y="2477918"/>
                </a:lnTo>
                <a:lnTo>
                  <a:pt x="413461" y="2480699"/>
                </a:lnTo>
                <a:lnTo>
                  <a:pt x="3044939" y="2480699"/>
                </a:lnTo>
                <a:lnTo>
                  <a:pt x="3093159" y="2477918"/>
                </a:lnTo>
                <a:lnTo>
                  <a:pt x="3139745" y="2469780"/>
                </a:lnTo>
                <a:lnTo>
                  <a:pt x="3184386" y="2456595"/>
                </a:lnTo>
                <a:lnTo>
                  <a:pt x="3226773" y="2438675"/>
                </a:lnTo>
                <a:lnTo>
                  <a:pt x="3266595" y="2416329"/>
                </a:lnTo>
                <a:lnTo>
                  <a:pt x="3303542" y="2389867"/>
                </a:lnTo>
                <a:lnTo>
                  <a:pt x="3337304" y="2359600"/>
                </a:lnTo>
                <a:lnTo>
                  <a:pt x="3367570" y="2325838"/>
                </a:lnTo>
                <a:lnTo>
                  <a:pt x="3394032" y="2288892"/>
                </a:lnTo>
                <a:lnTo>
                  <a:pt x="3416377" y="2249070"/>
                </a:lnTo>
                <a:lnTo>
                  <a:pt x="3434297" y="2206684"/>
                </a:lnTo>
                <a:lnTo>
                  <a:pt x="3447481" y="2162044"/>
                </a:lnTo>
                <a:lnTo>
                  <a:pt x="3455618" y="2115460"/>
                </a:lnTo>
                <a:lnTo>
                  <a:pt x="3458400" y="2067242"/>
                </a:lnTo>
                <a:lnTo>
                  <a:pt x="3458400" y="413461"/>
                </a:lnTo>
                <a:lnTo>
                  <a:pt x="3455761" y="366805"/>
                </a:lnTo>
                <a:lnTo>
                  <a:pt x="3447956" y="321105"/>
                </a:lnTo>
                <a:lnTo>
                  <a:pt x="3435152" y="276766"/>
                </a:lnTo>
                <a:lnTo>
                  <a:pt x="3417517" y="234191"/>
                </a:lnTo>
                <a:lnTo>
                  <a:pt x="3395219" y="193785"/>
                </a:lnTo>
                <a:lnTo>
                  <a:pt x="3368426" y="155951"/>
                </a:lnTo>
                <a:lnTo>
                  <a:pt x="3337305" y="121094"/>
                </a:lnTo>
                <a:lnTo>
                  <a:pt x="3302452" y="89973"/>
                </a:lnTo>
                <a:lnTo>
                  <a:pt x="3264620" y="63180"/>
                </a:lnTo>
                <a:lnTo>
                  <a:pt x="3224213" y="40882"/>
                </a:lnTo>
                <a:lnTo>
                  <a:pt x="3181637" y="23248"/>
                </a:lnTo>
                <a:lnTo>
                  <a:pt x="3137296" y="10444"/>
                </a:lnTo>
                <a:lnTo>
                  <a:pt x="3091595" y="2639"/>
                </a:lnTo>
                <a:lnTo>
                  <a:pt x="3044939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70E907D-44AA-50D2-FD50-0B9541C9B3ED}"/>
              </a:ext>
            </a:extLst>
          </p:cNvPr>
          <p:cNvSpPr txBox="1"/>
          <p:nvPr/>
        </p:nvSpPr>
        <p:spPr>
          <a:xfrm>
            <a:off x="5156850" y="1652359"/>
            <a:ext cx="2938145" cy="233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110" dirty="0">
                <a:latin typeface="UnDinaru"/>
                <a:cs typeface="UnDinaru"/>
              </a:rPr>
              <a:t>Instruction</a:t>
            </a:r>
            <a:r>
              <a:rPr sz="1400" b="1" spc="75" dirty="0">
                <a:latin typeface="UnDinaru"/>
                <a:cs typeface="UnDinaru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적용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모델</a:t>
            </a:r>
            <a:endParaRPr sz="1400">
              <a:latin typeface="Noto Sans CJK HK"/>
              <a:cs typeface="Noto Sans CJK HK"/>
            </a:endParaRPr>
          </a:p>
          <a:p>
            <a:pPr marL="159385" marR="161290" indent="-3175" algn="ctr">
              <a:lnSpc>
                <a:spcPts val="1650"/>
              </a:lnSpc>
              <a:spcBef>
                <a:spcPts val="1700"/>
              </a:spcBef>
            </a:pPr>
            <a:r>
              <a:rPr sz="1400" b="1" dirty="0">
                <a:latin typeface="UnDinaru"/>
                <a:cs typeface="UnDinaru"/>
              </a:rPr>
              <a:t>Q&gt;</a:t>
            </a:r>
            <a:r>
              <a:rPr sz="1400" b="1" spc="90" dirty="0">
                <a:latin typeface="UnDinaru"/>
                <a:cs typeface="UnDinaru"/>
              </a:rPr>
              <a:t> </a:t>
            </a:r>
            <a:r>
              <a:rPr sz="1400" b="1" spc="130" dirty="0">
                <a:latin typeface="UnDinaru"/>
                <a:cs typeface="UnDinaru"/>
              </a:rPr>
              <a:t>ChatGPT</a:t>
            </a:r>
            <a:r>
              <a:rPr sz="1400" b="1" spc="130" dirty="0">
                <a:latin typeface="Noto Sans CJK HK"/>
                <a:cs typeface="Noto Sans CJK HK"/>
              </a:rPr>
              <a:t>에</a:t>
            </a:r>
            <a:r>
              <a:rPr sz="1400" b="1" spc="14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대해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80" dirty="0">
                <a:latin typeface="Noto Sans CJK HK"/>
                <a:cs typeface="Noto Sans CJK HK"/>
              </a:rPr>
              <a:t>설명해줘 </a:t>
            </a:r>
            <a:r>
              <a:rPr sz="1400" spc="55" dirty="0">
                <a:latin typeface="Noto Sans CJK HK"/>
                <a:cs typeface="Noto Sans CJK HK"/>
              </a:rPr>
              <a:t>A&gt;</a:t>
            </a:r>
            <a:r>
              <a:rPr sz="1400" spc="80" dirty="0">
                <a:latin typeface="Noto Sans CJK HK"/>
                <a:cs typeface="Noto Sans CJK HK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ChatGPT</a:t>
            </a:r>
            <a:r>
              <a:rPr sz="1400" dirty="0">
                <a:latin typeface="BM DoHyeon OTF"/>
                <a:cs typeface="BM DoHyeon OTF"/>
              </a:rPr>
              <a:t>는</a:t>
            </a:r>
            <a:r>
              <a:rPr sz="1400" spc="-3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Noto Sans CJK HK"/>
                <a:cs typeface="Noto Sans CJK HK"/>
              </a:rPr>
              <a:t>OpenAI</a:t>
            </a:r>
            <a:r>
              <a:rPr sz="1400" dirty="0">
                <a:latin typeface="BM DoHyeon OTF"/>
                <a:cs typeface="BM DoHyeon OTF"/>
              </a:rPr>
              <a:t>가</a:t>
            </a:r>
            <a:r>
              <a:rPr sz="1400" spc="-20" dirty="0">
                <a:latin typeface="BM DoHyeon OTF"/>
                <a:cs typeface="BM DoHyeon OTF"/>
              </a:rPr>
              <a:t> </a:t>
            </a:r>
            <a:r>
              <a:rPr sz="1400" spc="-25" dirty="0">
                <a:latin typeface="BM DoHyeon OTF"/>
                <a:cs typeface="BM DoHyeon OTF"/>
              </a:rPr>
              <a:t>개발한 </a:t>
            </a:r>
            <a:r>
              <a:rPr sz="1400" dirty="0">
                <a:latin typeface="BM DoHyeon OTF"/>
                <a:cs typeface="BM DoHyeon OTF"/>
              </a:rPr>
              <a:t>대화형</a:t>
            </a:r>
            <a:r>
              <a:rPr sz="1400" spc="12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인공지능</a:t>
            </a:r>
            <a:r>
              <a:rPr sz="1400" spc="155" dirty="0">
                <a:latin typeface="BM DoHyeon OTF"/>
                <a:cs typeface="BM DoHyeon OTF"/>
              </a:rPr>
              <a:t> </a:t>
            </a:r>
            <a:r>
              <a:rPr sz="1400" spc="50" dirty="0">
                <a:latin typeface="BM DoHyeon OTF"/>
                <a:cs typeface="BM DoHyeon OTF"/>
              </a:rPr>
              <a:t>모델입니다</a:t>
            </a:r>
            <a:r>
              <a:rPr sz="1400" spc="50" dirty="0">
                <a:latin typeface="Noto Sans CJK HK"/>
                <a:cs typeface="Noto Sans CJK HK"/>
              </a:rPr>
              <a:t>.</a:t>
            </a:r>
            <a:r>
              <a:rPr sz="1400" spc="160" dirty="0">
                <a:latin typeface="Noto Sans CJK HK"/>
                <a:cs typeface="Noto Sans CJK HK"/>
              </a:rPr>
              <a:t> </a:t>
            </a:r>
            <a:r>
              <a:rPr sz="1400" spc="-50" dirty="0">
                <a:latin typeface="BM DoHyeon OTF"/>
                <a:cs typeface="BM DoHyeon OTF"/>
              </a:rPr>
              <a:t>이</a:t>
            </a:r>
            <a:endParaRPr sz="1400">
              <a:latin typeface="BM DoHyeon OTF"/>
              <a:cs typeface="BM DoHyeon OTF"/>
            </a:endParaRPr>
          </a:p>
          <a:p>
            <a:pPr marL="12700" marR="14604" algn="ctr">
              <a:lnSpc>
                <a:spcPts val="1650"/>
              </a:lnSpc>
            </a:pPr>
            <a:r>
              <a:rPr sz="1400" dirty="0">
                <a:latin typeface="BM DoHyeon OTF"/>
                <a:cs typeface="BM DoHyeon OTF"/>
              </a:rPr>
              <a:t>모델은</a:t>
            </a:r>
            <a:r>
              <a:rPr sz="1400" spc="135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다음과</a:t>
            </a:r>
            <a:r>
              <a:rPr sz="1400" spc="135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같은</a:t>
            </a:r>
            <a:r>
              <a:rPr sz="1400" spc="105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특징들을</a:t>
            </a:r>
            <a:r>
              <a:rPr sz="1400" spc="170" dirty="0">
                <a:latin typeface="BM DoHyeon OTF"/>
                <a:cs typeface="BM DoHyeon OTF"/>
              </a:rPr>
              <a:t> </a:t>
            </a:r>
            <a:r>
              <a:rPr sz="1400" spc="-25" dirty="0">
                <a:latin typeface="BM DoHyeon OTF"/>
                <a:cs typeface="BM DoHyeon OTF"/>
              </a:rPr>
              <a:t>가지고 </a:t>
            </a:r>
            <a:r>
              <a:rPr sz="1400" spc="40" dirty="0">
                <a:latin typeface="BM DoHyeon OTF"/>
                <a:cs typeface="BM DoHyeon OTF"/>
              </a:rPr>
              <a:t>있습니다</a:t>
            </a:r>
            <a:r>
              <a:rPr sz="1400" spc="40" dirty="0">
                <a:latin typeface="Noto Sans CJK HK"/>
                <a:cs typeface="Noto Sans CJK HK"/>
              </a:rPr>
              <a:t>:</a:t>
            </a:r>
            <a:endParaRPr sz="1400">
              <a:latin typeface="Noto Sans CJK HK"/>
              <a:cs typeface="Noto Sans CJK HK"/>
            </a:endParaRPr>
          </a:p>
          <a:p>
            <a:pPr marL="12700" marR="5080" indent="-3810" algn="ctr">
              <a:lnSpc>
                <a:spcPts val="1650"/>
              </a:lnSpc>
              <a:spcBef>
                <a:spcPts val="1650"/>
              </a:spcBef>
            </a:pPr>
            <a:r>
              <a:rPr sz="1400" dirty="0">
                <a:latin typeface="BM DoHyeon OTF"/>
                <a:cs typeface="BM DoHyeon OTF"/>
              </a:rPr>
              <a:t>자연어</a:t>
            </a:r>
            <a:r>
              <a:rPr sz="1400" spc="135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처리</a:t>
            </a:r>
            <a:r>
              <a:rPr sz="1400" spc="10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능력</a:t>
            </a:r>
            <a:r>
              <a:rPr sz="1400" dirty="0">
                <a:latin typeface="Noto Sans CJK HK"/>
                <a:cs typeface="Noto Sans CJK HK"/>
              </a:rPr>
              <a:t>:</a:t>
            </a:r>
            <a:r>
              <a:rPr sz="1400" spc="170" dirty="0">
                <a:latin typeface="Noto Sans CJK HK"/>
                <a:cs typeface="Noto Sans CJK HK"/>
              </a:rPr>
              <a:t> </a:t>
            </a:r>
            <a:r>
              <a:rPr sz="1400" spc="-10" dirty="0">
                <a:latin typeface="Noto Sans CJK HK"/>
                <a:cs typeface="Noto Sans CJK HK"/>
              </a:rPr>
              <a:t>ChatGPT</a:t>
            </a:r>
            <a:r>
              <a:rPr sz="1400" spc="-10" dirty="0">
                <a:latin typeface="BM DoHyeon OTF"/>
                <a:cs typeface="BM DoHyeon OTF"/>
              </a:rPr>
              <a:t>는 </a:t>
            </a:r>
            <a:r>
              <a:rPr sz="1400" dirty="0">
                <a:latin typeface="BM DoHyeon OTF"/>
                <a:cs typeface="BM DoHyeon OTF"/>
              </a:rPr>
              <a:t>사람들이</a:t>
            </a:r>
            <a:r>
              <a:rPr sz="1400" spc="19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사용하는</a:t>
            </a:r>
            <a:r>
              <a:rPr sz="1400" spc="19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언어를</a:t>
            </a:r>
            <a:r>
              <a:rPr sz="1400" spc="160" dirty="0">
                <a:latin typeface="BM DoHyeon OTF"/>
                <a:cs typeface="BM DoHyeon OTF"/>
              </a:rPr>
              <a:t> </a:t>
            </a:r>
            <a:r>
              <a:rPr sz="1400" spc="30" dirty="0">
                <a:latin typeface="BM DoHyeon OTF"/>
                <a:cs typeface="BM DoHyeon OTF"/>
              </a:rPr>
              <a:t>이해하고</a:t>
            </a:r>
            <a:r>
              <a:rPr sz="1400" spc="30" dirty="0">
                <a:latin typeface="Noto Sans CJK HK"/>
                <a:cs typeface="Noto Sans CJK HK"/>
              </a:rPr>
              <a:t>, </a:t>
            </a:r>
            <a:r>
              <a:rPr sz="1400" dirty="0">
                <a:latin typeface="BM DoHyeon OTF"/>
                <a:cs typeface="BM DoHyeon OTF"/>
              </a:rPr>
              <a:t>이에</a:t>
            </a:r>
            <a:r>
              <a:rPr sz="1400" spc="7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응답할</a:t>
            </a:r>
            <a:r>
              <a:rPr sz="1400" spc="100" dirty="0">
                <a:latin typeface="BM DoHyeon OTF"/>
                <a:cs typeface="BM DoHyeon OTF"/>
              </a:rPr>
              <a:t> </a:t>
            </a:r>
            <a:r>
              <a:rPr sz="1400" dirty="0">
                <a:latin typeface="BM DoHyeon OTF"/>
                <a:cs typeface="BM DoHyeon OTF"/>
              </a:rPr>
              <a:t>수</a:t>
            </a:r>
            <a:r>
              <a:rPr sz="1400" spc="40" dirty="0">
                <a:latin typeface="BM DoHyeon OTF"/>
                <a:cs typeface="BM DoHyeon OTF"/>
              </a:rPr>
              <a:t> </a:t>
            </a:r>
            <a:r>
              <a:rPr sz="1400" spc="30" dirty="0">
                <a:latin typeface="BM DoHyeon OTF"/>
                <a:cs typeface="BM DoHyeon OTF"/>
              </a:rPr>
              <a:t>있습니다</a:t>
            </a:r>
            <a:r>
              <a:rPr sz="1400" spc="30" dirty="0">
                <a:latin typeface="Noto Sans CJK HK"/>
                <a:cs typeface="Noto Sans CJK HK"/>
              </a:rPr>
              <a:t>.</a:t>
            </a:r>
            <a:endParaRPr sz="140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97490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B674E6EB-6798-D194-0B04-E4AD03A39444}"/>
              </a:ext>
            </a:extLst>
          </p:cNvPr>
          <p:cNvSpPr txBox="1">
            <a:spLocks/>
          </p:cNvSpPr>
          <p:nvPr/>
        </p:nvSpPr>
        <p:spPr>
          <a:xfrm>
            <a:off x="945622" y="541229"/>
            <a:ext cx="8167431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spc="245" dirty="0"/>
              <a:t>GPTs</a:t>
            </a:r>
            <a:endParaRPr lang="en-US" sz="2200" b="1" dirty="0">
              <a:latin typeface="+mn-lt"/>
              <a:ea typeface="Verdana"/>
              <a:cs typeface="Verdana"/>
              <a:sym typeface="Verdana"/>
            </a:endParaRPr>
          </a:p>
        </p:txBody>
      </p:sp>
      <p:grpSp>
        <p:nvGrpSpPr>
          <p:cNvPr id="12" name="object 2">
            <a:extLst>
              <a:ext uri="{FF2B5EF4-FFF2-40B4-BE49-F238E27FC236}">
                <a16:creationId xmlns:a16="http://schemas.microsoft.com/office/drawing/2014/main" id="{77F3C3F9-08C6-13C1-B283-E11C0CD55058}"/>
              </a:ext>
            </a:extLst>
          </p:cNvPr>
          <p:cNvGrpSpPr/>
          <p:nvPr/>
        </p:nvGrpSpPr>
        <p:grpSpPr>
          <a:xfrm>
            <a:off x="1943578" y="721496"/>
            <a:ext cx="5926074" cy="3614228"/>
            <a:chOff x="1330555" y="596604"/>
            <a:chExt cx="6449060" cy="3933190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709E3C6F-A012-1D08-D0CC-0B0DB138C73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555" y="596604"/>
              <a:ext cx="6448550" cy="3933146"/>
            </a:xfrm>
            <a:prstGeom prst="rect">
              <a:avLst/>
            </a:prstGeom>
          </p:spPr>
        </p:pic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64D5F0D9-4AB0-4311-272C-C1553926FF2C}"/>
                </a:ext>
              </a:extLst>
            </p:cNvPr>
            <p:cNvSpPr/>
            <p:nvPr/>
          </p:nvSpPr>
          <p:spPr>
            <a:xfrm>
              <a:off x="5452514" y="3705092"/>
              <a:ext cx="1274445" cy="731520"/>
            </a:xfrm>
            <a:custGeom>
              <a:avLst/>
              <a:gdLst/>
              <a:ahLst/>
              <a:cxnLst/>
              <a:rect l="l" t="t" r="r" b="b"/>
              <a:pathLst>
                <a:path w="1274445" h="731520">
                  <a:moveTo>
                    <a:pt x="0" y="121849"/>
                  </a:moveTo>
                  <a:lnTo>
                    <a:pt x="9574" y="74418"/>
                  </a:lnTo>
                  <a:lnTo>
                    <a:pt x="35687" y="35687"/>
                  </a:lnTo>
                  <a:lnTo>
                    <a:pt x="74418" y="9574"/>
                  </a:lnTo>
                  <a:lnTo>
                    <a:pt x="121849" y="0"/>
                  </a:lnTo>
                  <a:lnTo>
                    <a:pt x="1152247" y="0"/>
                  </a:lnTo>
                  <a:lnTo>
                    <a:pt x="1198875" y="9271"/>
                  </a:lnTo>
                  <a:lnTo>
                    <a:pt x="1238397" y="35699"/>
                  </a:lnTo>
                  <a:lnTo>
                    <a:pt x="1264816" y="75221"/>
                  </a:lnTo>
                  <a:lnTo>
                    <a:pt x="1274097" y="121849"/>
                  </a:lnTo>
                  <a:lnTo>
                    <a:pt x="1274097" y="609248"/>
                  </a:lnTo>
                  <a:lnTo>
                    <a:pt x="1264522" y="656679"/>
                  </a:lnTo>
                  <a:lnTo>
                    <a:pt x="1238410" y="695411"/>
                  </a:lnTo>
                  <a:lnTo>
                    <a:pt x="1199678" y="721523"/>
                  </a:lnTo>
                  <a:lnTo>
                    <a:pt x="1152247" y="731098"/>
                  </a:lnTo>
                  <a:lnTo>
                    <a:pt x="121849" y="731098"/>
                  </a:lnTo>
                  <a:lnTo>
                    <a:pt x="74418" y="721523"/>
                  </a:lnTo>
                  <a:lnTo>
                    <a:pt x="35687" y="695411"/>
                  </a:lnTo>
                  <a:lnTo>
                    <a:pt x="9574" y="656679"/>
                  </a:lnTo>
                  <a:lnTo>
                    <a:pt x="0" y="609248"/>
                  </a:lnTo>
                  <a:lnTo>
                    <a:pt x="0" y="121849"/>
                  </a:lnTo>
                  <a:close/>
                </a:path>
              </a:pathLst>
            </a:custGeom>
            <a:ln w="38099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0B6F5A5F-B0E2-39BF-41FD-619D82AA380F}"/>
              </a:ext>
            </a:extLst>
          </p:cNvPr>
          <p:cNvSpPr txBox="1"/>
          <p:nvPr/>
        </p:nvSpPr>
        <p:spPr>
          <a:xfrm>
            <a:off x="7212992" y="3643706"/>
            <a:ext cx="134264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FF0000"/>
                </a:solidFill>
                <a:latin typeface="Noto Sans CJK HK"/>
                <a:cs typeface="Noto Sans CJK HK"/>
              </a:rPr>
              <a:t>대화형</a:t>
            </a:r>
            <a:r>
              <a:rPr sz="18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120" dirty="0">
                <a:solidFill>
                  <a:srgbClr val="FF0000"/>
                </a:solidFill>
                <a:latin typeface="Noto Sans CJK HK"/>
                <a:cs typeface="Noto Sans CJK HK"/>
              </a:rPr>
              <a:t>데이터 </a:t>
            </a:r>
            <a:r>
              <a:rPr sz="1800" b="1" spc="145" dirty="0">
                <a:solidFill>
                  <a:srgbClr val="FF0000"/>
                </a:solidFill>
                <a:latin typeface="Noto Sans CJK HK"/>
                <a:cs typeface="Noto Sans CJK HK"/>
              </a:rPr>
              <a:t>보상</a:t>
            </a:r>
            <a:r>
              <a:rPr sz="18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110" dirty="0">
                <a:solidFill>
                  <a:srgbClr val="FF0000"/>
                </a:solidFill>
                <a:latin typeface="Noto Sans CJK HK"/>
                <a:cs typeface="Noto Sans CJK HK"/>
              </a:rPr>
              <a:t>모델 </a:t>
            </a:r>
            <a:r>
              <a:rPr sz="1800" b="1" spc="290" dirty="0">
                <a:solidFill>
                  <a:srgbClr val="FF0000"/>
                </a:solidFill>
                <a:latin typeface="UnDinaru"/>
                <a:cs typeface="UnDinaru"/>
              </a:rPr>
              <a:t>(RL)</a:t>
            </a:r>
            <a:endParaRPr sz="180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154680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9" name="object 2">
            <a:extLst>
              <a:ext uri="{FF2B5EF4-FFF2-40B4-BE49-F238E27FC236}">
                <a16:creationId xmlns:a16="http://schemas.microsoft.com/office/drawing/2014/main" id="{A5CFAABE-9DFA-8B6C-9FC8-47419785FFF8}"/>
              </a:ext>
            </a:extLst>
          </p:cNvPr>
          <p:cNvGrpSpPr/>
          <p:nvPr/>
        </p:nvGrpSpPr>
        <p:grpSpPr>
          <a:xfrm>
            <a:off x="257736" y="1471834"/>
            <a:ext cx="8629015" cy="2200275"/>
            <a:chOff x="257736" y="1471834"/>
            <a:chExt cx="8629015" cy="2200275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B4F7774C-18AF-9FFB-9060-DBE4B5CFAAE2}"/>
                </a:ext>
              </a:extLst>
            </p:cNvPr>
            <p:cNvSpPr/>
            <p:nvPr/>
          </p:nvSpPr>
          <p:spPr>
            <a:xfrm>
              <a:off x="262500" y="1476603"/>
              <a:ext cx="8619490" cy="2190750"/>
            </a:xfrm>
            <a:custGeom>
              <a:avLst/>
              <a:gdLst/>
              <a:ahLst/>
              <a:cxnLst/>
              <a:rect l="l" t="t" r="r" b="b"/>
              <a:pathLst>
                <a:path w="8619490" h="2190750">
                  <a:moveTo>
                    <a:pt x="8253954" y="0"/>
                  </a:moveTo>
                  <a:lnTo>
                    <a:pt x="365050" y="0"/>
                  </a:lnTo>
                  <a:lnTo>
                    <a:pt x="315515" y="3332"/>
                  </a:lnTo>
                  <a:lnTo>
                    <a:pt x="268005" y="13039"/>
                  </a:lnTo>
                  <a:lnTo>
                    <a:pt x="222956" y="28687"/>
                  </a:lnTo>
                  <a:lnTo>
                    <a:pt x="180802" y="49839"/>
                  </a:lnTo>
                  <a:lnTo>
                    <a:pt x="141979" y="76062"/>
                  </a:lnTo>
                  <a:lnTo>
                    <a:pt x="106920" y="106919"/>
                  </a:lnTo>
                  <a:lnTo>
                    <a:pt x="76062" y="141977"/>
                  </a:lnTo>
                  <a:lnTo>
                    <a:pt x="49840" y="180800"/>
                  </a:lnTo>
                  <a:lnTo>
                    <a:pt x="28687" y="222954"/>
                  </a:lnTo>
                  <a:lnTo>
                    <a:pt x="13039" y="268003"/>
                  </a:lnTo>
                  <a:lnTo>
                    <a:pt x="3332" y="315513"/>
                  </a:lnTo>
                  <a:lnTo>
                    <a:pt x="0" y="365048"/>
                  </a:lnTo>
                  <a:lnTo>
                    <a:pt x="0" y="1825244"/>
                  </a:lnTo>
                  <a:lnTo>
                    <a:pt x="3332" y="1874779"/>
                  </a:lnTo>
                  <a:lnTo>
                    <a:pt x="13039" y="1922288"/>
                  </a:lnTo>
                  <a:lnTo>
                    <a:pt x="28687" y="1967338"/>
                  </a:lnTo>
                  <a:lnTo>
                    <a:pt x="49840" y="2009491"/>
                  </a:lnTo>
                  <a:lnTo>
                    <a:pt x="76062" y="2048315"/>
                  </a:lnTo>
                  <a:lnTo>
                    <a:pt x="106920" y="2083373"/>
                  </a:lnTo>
                  <a:lnTo>
                    <a:pt x="141979" y="2114230"/>
                  </a:lnTo>
                  <a:lnTo>
                    <a:pt x="180802" y="2140453"/>
                  </a:lnTo>
                  <a:lnTo>
                    <a:pt x="222956" y="2161605"/>
                  </a:lnTo>
                  <a:lnTo>
                    <a:pt x="268005" y="2177253"/>
                  </a:lnTo>
                  <a:lnTo>
                    <a:pt x="315515" y="2186960"/>
                  </a:lnTo>
                  <a:lnTo>
                    <a:pt x="365050" y="2190292"/>
                  </a:lnTo>
                  <a:lnTo>
                    <a:pt x="8253954" y="2190292"/>
                  </a:lnTo>
                  <a:lnTo>
                    <a:pt x="8303490" y="2186960"/>
                  </a:lnTo>
                  <a:lnTo>
                    <a:pt x="8350999" y="2177253"/>
                  </a:lnTo>
                  <a:lnTo>
                    <a:pt x="8396048" y="2161605"/>
                  </a:lnTo>
                  <a:lnTo>
                    <a:pt x="8438202" y="2140453"/>
                  </a:lnTo>
                  <a:lnTo>
                    <a:pt x="8477025" y="2114230"/>
                  </a:lnTo>
                  <a:lnTo>
                    <a:pt x="8512083" y="2083373"/>
                  </a:lnTo>
                  <a:lnTo>
                    <a:pt x="8542941" y="2048315"/>
                  </a:lnTo>
                  <a:lnTo>
                    <a:pt x="8569164" y="2009491"/>
                  </a:lnTo>
                  <a:lnTo>
                    <a:pt x="8590316" y="1967338"/>
                  </a:lnTo>
                  <a:lnTo>
                    <a:pt x="8605963" y="1922288"/>
                  </a:lnTo>
                  <a:lnTo>
                    <a:pt x="8615671" y="1874779"/>
                  </a:lnTo>
                  <a:lnTo>
                    <a:pt x="8619003" y="1825244"/>
                  </a:lnTo>
                  <a:lnTo>
                    <a:pt x="8619003" y="365048"/>
                  </a:lnTo>
                  <a:lnTo>
                    <a:pt x="8615837" y="317062"/>
                  </a:lnTo>
                  <a:lnTo>
                    <a:pt x="8606495" y="270305"/>
                  </a:lnTo>
                  <a:lnTo>
                    <a:pt x="8591212" y="225345"/>
                  </a:lnTo>
                  <a:lnTo>
                    <a:pt x="8570226" y="182750"/>
                  </a:lnTo>
                  <a:lnTo>
                    <a:pt x="8543770" y="143086"/>
                  </a:lnTo>
                  <a:lnTo>
                    <a:pt x="8512082" y="106921"/>
                  </a:lnTo>
                  <a:lnTo>
                    <a:pt x="8475911" y="75228"/>
                  </a:lnTo>
                  <a:lnTo>
                    <a:pt x="8436244" y="48771"/>
                  </a:lnTo>
                  <a:lnTo>
                    <a:pt x="8393648" y="27786"/>
                  </a:lnTo>
                  <a:lnTo>
                    <a:pt x="8348689" y="12505"/>
                  </a:lnTo>
                  <a:lnTo>
                    <a:pt x="8301936" y="3165"/>
                  </a:lnTo>
                  <a:lnTo>
                    <a:pt x="8253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DC34EEE6-DC46-35E5-B04B-20C6CF339773}"/>
                </a:ext>
              </a:extLst>
            </p:cNvPr>
            <p:cNvSpPr/>
            <p:nvPr/>
          </p:nvSpPr>
          <p:spPr>
            <a:xfrm>
              <a:off x="262499" y="1476597"/>
              <a:ext cx="8619490" cy="2190750"/>
            </a:xfrm>
            <a:custGeom>
              <a:avLst/>
              <a:gdLst/>
              <a:ahLst/>
              <a:cxnLst/>
              <a:rect l="l" t="t" r="r" b="b"/>
              <a:pathLst>
                <a:path w="8619490" h="2190750">
                  <a:moveTo>
                    <a:pt x="0" y="365049"/>
                  </a:moveTo>
                  <a:lnTo>
                    <a:pt x="3332" y="315514"/>
                  </a:lnTo>
                  <a:lnTo>
                    <a:pt x="13039" y="268004"/>
                  </a:lnTo>
                  <a:lnTo>
                    <a:pt x="28687" y="222955"/>
                  </a:lnTo>
                  <a:lnTo>
                    <a:pt x="49839" y="180801"/>
                  </a:lnTo>
                  <a:lnTo>
                    <a:pt x="76062" y="141978"/>
                  </a:lnTo>
                  <a:lnTo>
                    <a:pt x="106920" y="106920"/>
                  </a:lnTo>
                  <a:lnTo>
                    <a:pt x="141978" y="76062"/>
                  </a:lnTo>
                  <a:lnTo>
                    <a:pt x="180801" y="49839"/>
                  </a:lnTo>
                  <a:lnTo>
                    <a:pt x="222955" y="28687"/>
                  </a:lnTo>
                  <a:lnTo>
                    <a:pt x="268004" y="13039"/>
                  </a:lnTo>
                  <a:lnTo>
                    <a:pt x="315514" y="3332"/>
                  </a:lnTo>
                  <a:lnTo>
                    <a:pt x="365049" y="0"/>
                  </a:lnTo>
                  <a:lnTo>
                    <a:pt x="8253933" y="0"/>
                  </a:lnTo>
                  <a:lnTo>
                    <a:pt x="8301919" y="3165"/>
                  </a:lnTo>
                  <a:lnTo>
                    <a:pt x="8348676" y="12506"/>
                  </a:lnTo>
                  <a:lnTo>
                    <a:pt x="8393636" y="27787"/>
                  </a:lnTo>
                  <a:lnTo>
                    <a:pt x="8436231" y="48773"/>
                  </a:lnTo>
                  <a:lnTo>
                    <a:pt x="8475894" y="75229"/>
                  </a:lnTo>
                  <a:lnTo>
                    <a:pt x="8512057" y="106919"/>
                  </a:lnTo>
                  <a:lnTo>
                    <a:pt x="8543754" y="143087"/>
                  </a:lnTo>
                  <a:lnTo>
                    <a:pt x="8570212" y="182753"/>
                  </a:lnTo>
                  <a:lnTo>
                    <a:pt x="8591198" y="225350"/>
                  </a:lnTo>
                  <a:lnTo>
                    <a:pt x="8606478" y="270310"/>
                  </a:lnTo>
                  <a:lnTo>
                    <a:pt x="8615817" y="317065"/>
                  </a:lnTo>
                  <a:lnTo>
                    <a:pt x="8618982" y="365049"/>
                  </a:lnTo>
                  <a:lnTo>
                    <a:pt x="8618982" y="1825246"/>
                  </a:lnTo>
                  <a:lnTo>
                    <a:pt x="8615649" y="1874784"/>
                  </a:lnTo>
                  <a:lnTo>
                    <a:pt x="8605941" y="1922295"/>
                  </a:lnTo>
                  <a:lnTo>
                    <a:pt x="8590293" y="1967345"/>
                  </a:lnTo>
                  <a:lnTo>
                    <a:pt x="8569140" y="2009499"/>
                  </a:lnTo>
                  <a:lnTo>
                    <a:pt x="8542916" y="2048322"/>
                  </a:lnTo>
                  <a:lnTo>
                    <a:pt x="8512057" y="2083380"/>
                  </a:lnTo>
                  <a:lnTo>
                    <a:pt x="8476999" y="2114237"/>
                  </a:lnTo>
                  <a:lnTo>
                    <a:pt x="8438175" y="2140458"/>
                  </a:lnTo>
                  <a:lnTo>
                    <a:pt x="8396022" y="2161610"/>
                  </a:lnTo>
                  <a:lnTo>
                    <a:pt x="8350973" y="2177256"/>
                  </a:lnTo>
                  <a:lnTo>
                    <a:pt x="8303465" y="2186963"/>
                  </a:lnTo>
                  <a:lnTo>
                    <a:pt x="8253933" y="2190295"/>
                  </a:lnTo>
                  <a:lnTo>
                    <a:pt x="365049" y="2190295"/>
                  </a:lnTo>
                  <a:lnTo>
                    <a:pt x="315514" y="2186963"/>
                  </a:lnTo>
                  <a:lnTo>
                    <a:pt x="268004" y="2177256"/>
                  </a:lnTo>
                  <a:lnTo>
                    <a:pt x="222955" y="2161610"/>
                  </a:lnTo>
                  <a:lnTo>
                    <a:pt x="180801" y="2140458"/>
                  </a:lnTo>
                  <a:lnTo>
                    <a:pt x="141978" y="2114237"/>
                  </a:lnTo>
                  <a:lnTo>
                    <a:pt x="106920" y="2083380"/>
                  </a:lnTo>
                  <a:lnTo>
                    <a:pt x="76062" y="2048322"/>
                  </a:lnTo>
                  <a:lnTo>
                    <a:pt x="49839" y="2009499"/>
                  </a:lnTo>
                  <a:lnTo>
                    <a:pt x="28687" y="1967345"/>
                  </a:lnTo>
                  <a:lnTo>
                    <a:pt x="13039" y="1922295"/>
                  </a:lnTo>
                  <a:lnTo>
                    <a:pt x="3332" y="1874784"/>
                  </a:lnTo>
                  <a:lnTo>
                    <a:pt x="0" y="1825246"/>
                  </a:lnTo>
                  <a:lnTo>
                    <a:pt x="0" y="3650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FB52569-884F-C83A-E9B6-60CDF3D3F070}"/>
                </a:ext>
              </a:extLst>
            </p:cNvPr>
            <p:cNvSpPr/>
            <p:nvPr/>
          </p:nvSpPr>
          <p:spPr>
            <a:xfrm>
              <a:off x="3217646" y="2643759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2602953" y="0"/>
                  </a:moveTo>
                  <a:lnTo>
                    <a:pt x="105752" y="0"/>
                  </a:lnTo>
                  <a:lnTo>
                    <a:pt x="64588" y="8310"/>
                  </a:lnTo>
                  <a:lnTo>
                    <a:pt x="30973" y="30973"/>
                  </a:lnTo>
                  <a:lnTo>
                    <a:pt x="8310" y="64588"/>
                  </a:lnTo>
                  <a:lnTo>
                    <a:pt x="0" y="105752"/>
                  </a:lnTo>
                  <a:lnTo>
                    <a:pt x="0" y="528751"/>
                  </a:lnTo>
                  <a:lnTo>
                    <a:pt x="8310" y="569916"/>
                  </a:lnTo>
                  <a:lnTo>
                    <a:pt x="30973" y="603530"/>
                  </a:lnTo>
                  <a:lnTo>
                    <a:pt x="64588" y="626194"/>
                  </a:lnTo>
                  <a:lnTo>
                    <a:pt x="105752" y="634504"/>
                  </a:lnTo>
                  <a:lnTo>
                    <a:pt x="2602953" y="634504"/>
                  </a:lnTo>
                  <a:lnTo>
                    <a:pt x="2644118" y="626194"/>
                  </a:lnTo>
                  <a:lnTo>
                    <a:pt x="2677733" y="603530"/>
                  </a:lnTo>
                  <a:lnTo>
                    <a:pt x="2700396" y="569916"/>
                  </a:lnTo>
                  <a:lnTo>
                    <a:pt x="2708706" y="528751"/>
                  </a:lnTo>
                  <a:lnTo>
                    <a:pt x="2708706" y="105752"/>
                  </a:lnTo>
                  <a:lnTo>
                    <a:pt x="2700653" y="65287"/>
                  </a:lnTo>
                  <a:lnTo>
                    <a:pt x="2677731" y="30975"/>
                  </a:lnTo>
                  <a:lnTo>
                    <a:pt x="2643419" y="8053"/>
                  </a:lnTo>
                  <a:lnTo>
                    <a:pt x="2602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533C93D2-A149-BE22-B927-5D999261DDFF}"/>
                </a:ext>
              </a:extLst>
            </p:cNvPr>
            <p:cNvSpPr/>
            <p:nvPr/>
          </p:nvSpPr>
          <p:spPr>
            <a:xfrm>
              <a:off x="3217643" y="2643744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0" y="105749"/>
                  </a:moveTo>
                  <a:lnTo>
                    <a:pt x="8310" y="64588"/>
                  </a:lnTo>
                  <a:lnTo>
                    <a:pt x="30974" y="30974"/>
                  </a:lnTo>
                  <a:lnTo>
                    <a:pt x="64588" y="8310"/>
                  </a:lnTo>
                  <a:lnTo>
                    <a:pt x="105749" y="0"/>
                  </a:lnTo>
                  <a:lnTo>
                    <a:pt x="2602944" y="0"/>
                  </a:lnTo>
                  <a:lnTo>
                    <a:pt x="2643416" y="8056"/>
                  </a:lnTo>
                  <a:lnTo>
                    <a:pt x="2677719" y="30999"/>
                  </a:lnTo>
                  <a:lnTo>
                    <a:pt x="2700641" y="65299"/>
                  </a:lnTo>
                  <a:lnTo>
                    <a:pt x="2708694" y="105749"/>
                  </a:lnTo>
                  <a:lnTo>
                    <a:pt x="2708694" y="528748"/>
                  </a:lnTo>
                  <a:lnTo>
                    <a:pt x="2700383" y="569920"/>
                  </a:lnTo>
                  <a:lnTo>
                    <a:pt x="2677719" y="603533"/>
                  </a:lnTo>
                  <a:lnTo>
                    <a:pt x="2644105" y="626191"/>
                  </a:lnTo>
                  <a:lnTo>
                    <a:pt x="2602944" y="634498"/>
                  </a:lnTo>
                  <a:lnTo>
                    <a:pt x="105749" y="634498"/>
                  </a:lnTo>
                  <a:lnTo>
                    <a:pt x="64588" y="626191"/>
                  </a:lnTo>
                  <a:lnTo>
                    <a:pt x="30974" y="603533"/>
                  </a:lnTo>
                  <a:lnTo>
                    <a:pt x="8310" y="569920"/>
                  </a:lnTo>
                  <a:lnTo>
                    <a:pt x="0" y="528748"/>
                  </a:lnTo>
                  <a:lnTo>
                    <a:pt x="0" y="105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91644086-F6E0-C997-22F4-A8A1AA6E9546}"/>
              </a:ext>
            </a:extLst>
          </p:cNvPr>
          <p:cNvSpPr txBox="1">
            <a:spLocks/>
          </p:cNvSpPr>
          <p:nvPr/>
        </p:nvSpPr>
        <p:spPr>
          <a:xfrm>
            <a:off x="2890385" y="937314"/>
            <a:ext cx="3489373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다양한</a:t>
            </a:r>
            <a:r>
              <a:rPr lang="ko-KR" altLang="en-US" sz="1400" u="heavy" spc="125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문제를</a:t>
            </a:r>
            <a:r>
              <a:rPr lang="ko-KR" altLang="en-US" sz="1400" u="heavy" spc="13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해결하기</a:t>
            </a:r>
            <a:r>
              <a:rPr lang="ko-KR" altLang="en-US" sz="1400" u="heavy" spc="13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위한</a:t>
            </a:r>
            <a:r>
              <a:rPr lang="ko-KR" altLang="en-US" sz="1400" u="heavy" spc="13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범용</a:t>
            </a:r>
            <a:r>
              <a:rPr lang="ko-KR" altLang="en-US" sz="1400" u="heavy" spc="125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en-US" sz="1400" u="heavy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AI</a:t>
            </a:r>
            <a:r>
              <a:rPr lang="en-US" sz="1400" u="heavy" spc="13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u="heavy" spc="-25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모델</a:t>
            </a:r>
            <a:endParaRPr lang="ko-KR" altLang="en-US" sz="1400" dirty="0">
              <a:latin typeface="Noto Sans CJK HK"/>
              <a:cs typeface="Noto Sans CJK HK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6D305403-FE33-1B65-8090-457D0B72791F}"/>
              </a:ext>
            </a:extLst>
          </p:cNvPr>
          <p:cNvSpPr/>
          <p:nvPr/>
        </p:nvSpPr>
        <p:spPr>
          <a:xfrm>
            <a:off x="262499" y="3747467"/>
            <a:ext cx="8619490" cy="734695"/>
          </a:xfrm>
          <a:custGeom>
            <a:avLst/>
            <a:gdLst/>
            <a:ahLst/>
            <a:cxnLst/>
            <a:rect l="l" t="t" r="r" b="b"/>
            <a:pathLst>
              <a:path w="8619490" h="734695">
                <a:moveTo>
                  <a:pt x="0" y="122349"/>
                </a:moveTo>
                <a:lnTo>
                  <a:pt x="9614" y="74724"/>
                </a:lnTo>
                <a:lnTo>
                  <a:pt x="35835" y="35834"/>
                </a:lnTo>
                <a:lnTo>
                  <a:pt x="74725" y="9614"/>
                </a:lnTo>
                <a:lnTo>
                  <a:pt x="122349" y="0"/>
                </a:lnTo>
                <a:lnTo>
                  <a:pt x="8496632" y="0"/>
                </a:lnTo>
                <a:lnTo>
                  <a:pt x="8543457" y="9315"/>
                </a:lnTo>
                <a:lnTo>
                  <a:pt x="8583157" y="35824"/>
                </a:lnTo>
                <a:lnTo>
                  <a:pt x="8609667" y="75524"/>
                </a:lnTo>
                <a:lnTo>
                  <a:pt x="8618982" y="122349"/>
                </a:lnTo>
                <a:lnTo>
                  <a:pt x="8618982" y="611748"/>
                </a:lnTo>
                <a:lnTo>
                  <a:pt x="8609368" y="659374"/>
                </a:lnTo>
                <a:lnTo>
                  <a:pt x="8583148" y="698264"/>
                </a:lnTo>
                <a:lnTo>
                  <a:pt x="8544258" y="724484"/>
                </a:lnTo>
                <a:lnTo>
                  <a:pt x="8496632" y="734098"/>
                </a:lnTo>
                <a:lnTo>
                  <a:pt x="122349" y="734098"/>
                </a:lnTo>
                <a:lnTo>
                  <a:pt x="74725" y="724484"/>
                </a:lnTo>
                <a:lnTo>
                  <a:pt x="35835" y="698264"/>
                </a:lnTo>
                <a:lnTo>
                  <a:pt x="9614" y="659374"/>
                </a:lnTo>
                <a:lnTo>
                  <a:pt x="0" y="611748"/>
                </a:lnTo>
                <a:lnTo>
                  <a:pt x="0" y="1223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153D2EAE-F874-0437-CA89-9014FD530E64}"/>
              </a:ext>
            </a:extLst>
          </p:cNvPr>
          <p:cNvSpPr txBox="1"/>
          <p:nvPr/>
        </p:nvSpPr>
        <p:spPr>
          <a:xfrm>
            <a:off x="3782278" y="3936316"/>
            <a:ext cx="157944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75" dirty="0">
                <a:latin typeface="Noto Sans CJK HK"/>
                <a:cs typeface="Noto Sans CJK HK"/>
              </a:rPr>
              <a:t>빅</a:t>
            </a:r>
            <a:r>
              <a:rPr sz="2400" b="1" spc="120" dirty="0">
                <a:latin typeface="Noto Sans CJK HK"/>
                <a:cs typeface="Noto Sans CJK HK"/>
              </a:rPr>
              <a:t> </a:t>
            </a:r>
            <a:r>
              <a:rPr sz="2400" b="1" spc="150" dirty="0">
                <a:latin typeface="Noto Sans CJK HK"/>
                <a:cs typeface="Noto Sans CJK HK"/>
              </a:rPr>
              <a:t>데이터</a:t>
            </a:r>
            <a:endParaRPr sz="2400" dirty="0">
              <a:latin typeface="Noto Sans CJK HK"/>
              <a:cs typeface="Noto Sans CJK HK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7B8D3B90-E642-72BA-8BC9-7F0A7F3FC87E}"/>
              </a:ext>
            </a:extLst>
          </p:cNvPr>
          <p:cNvSpPr txBox="1">
            <a:spLocks/>
          </p:cNvSpPr>
          <p:nvPr/>
        </p:nvSpPr>
        <p:spPr>
          <a:xfrm>
            <a:off x="437118" y="1145872"/>
            <a:ext cx="7939405" cy="2121363"/>
          </a:xfrm>
          <a:prstGeom prst="rect">
            <a:avLst/>
          </a:prstGeom>
        </p:spPr>
        <p:txBody>
          <a:bodyPr vert="horz" wrap="square" lIns="0" tIns="393967" rIns="0" bIns="0" rtlCol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>
              <a:spcBef>
                <a:spcPts val="100"/>
              </a:spcBef>
            </a:pPr>
            <a:r>
              <a:rPr lang="en-US" sz="2500" spc="220" dirty="0">
                <a:solidFill>
                  <a:schemeClr val="bg1"/>
                </a:solidFill>
              </a:rPr>
              <a:t>GPT-</a:t>
            </a:r>
            <a:r>
              <a:rPr lang="en-US" sz="2500" dirty="0">
                <a:solidFill>
                  <a:schemeClr val="bg1"/>
                </a:solidFill>
              </a:rPr>
              <a:t>3</a:t>
            </a:r>
            <a:r>
              <a:rPr lang="en-US" sz="2500" spc="95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Noto Sans CJK HK"/>
                <a:cs typeface="Noto Sans CJK HK"/>
              </a:rPr>
              <a:t>➡</a:t>
            </a:r>
            <a:r>
              <a:rPr lang="en-US" sz="2500" spc="120" dirty="0">
                <a:solidFill>
                  <a:schemeClr val="bg1"/>
                </a:solidFill>
                <a:latin typeface="Noto Sans CJK HK"/>
                <a:cs typeface="Noto Sans CJK HK"/>
              </a:rPr>
              <a:t> </a:t>
            </a:r>
            <a:r>
              <a:rPr lang="en-US" sz="2500" spc="345" dirty="0">
                <a:solidFill>
                  <a:schemeClr val="bg1"/>
                </a:solidFill>
              </a:rPr>
              <a:t>GPT</a:t>
            </a:r>
            <a:r>
              <a:rPr lang="en-US" sz="2500" spc="90" dirty="0">
                <a:solidFill>
                  <a:schemeClr val="bg1"/>
                </a:solidFill>
              </a:rPr>
              <a:t> </a:t>
            </a:r>
            <a:r>
              <a:rPr lang="en-US" sz="2500" spc="50" dirty="0">
                <a:solidFill>
                  <a:schemeClr val="bg1"/>
                </a:solidFill>
              </a:rPr>
              <a:t>3.5</a:t>
            </a:r>
            <a:r>
              <a:rPr lang="en-US" sz="2500" spc="100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Noto Sans CJK HK"/>
                <a:cs typeface="Noto Sans CJK HK"/>
              </a:rPr>
              <a:t>➡</a:t>
            </a:r>
            <a:r>
              <a:rPr lang="en-US" sz="2500" spc="125" dirty="0">
                <a:solidFill>
                  <a:schemeClr val="bg1"/>
                </a:solidFill>
                <a:latin typeface="Noto Sans CJK HK"/>
                <a:cs typeface="Noto Sans CJK HK"/>
              </a:rPr>
              <a:t> </a:t>
            </a:r>
            <a:r>
              <a:rPr lang="en-US" sz="2500" spc="395" dirty="0">
                <a:solidFill>
                  <a:schemeClr val="bg1"/>
                </a:solidFill>
              </a:rPr>
              <a:t>RLHF</a:t>
            </a:r>
          </a:p>
          <a:p>
            <a:pPr marL="433070"/>
            <a:r>
              <a:rPr lang="en-US" sz="2500" spc="165" dirty="0">
                <a:solidFill>
                  <a:schemeClr val="bg1"/>
                </a:solidFill>
              </a:rPr>
              <a:t>(Generative</a:t>
            </a:r>
            <a:r>
              <a:rPr lang="en-US" sz="2500" spc="105" dirty="0">
                <a:solidFill>
                  <a:schemeClr val="bg1"/>
                </a:solidFill>
              </a:rPr>
              <a:t> </a:t>
            </a:r>
            <a:r>
              <a:rPr lang="en-US" sz="2500" spc="175" dirty="0">
                <a:solidFill>
                  <a:schemeClr val="bg1"/>
                </a:solidFill>
              </a:rPr>
              <a:t>Pre-</a:t>
            </a:r>
            <a:r>
              <a:rPr lang="en-US" sz="2500" spc="110" dirty="0">
                <a:solidFill>
                  <a:schemeClr val="bg1"/>
                </a:solidFill>
              </a:rPr>
              <a:t>trained </a:t>
            </a:r>
            <a:r>
              <a:rPr lang="en-US" sz="2500" spc="170" dirty="0">
                <a:solidFill>
                  <a:schemeClr val="bg1"/>
                </a:solidFill>
              </a:rPr>
              <a:t>Transformer)</a:t>
            </a:r>
          </a:p>
          <a:p>
            <a:pPr marL="434340">
              <a:spcBef>
                <a:spcPts val="2970"/>
              </a:spcBef>
            </a:pPr>
            <a:r>
              <a:rPr lang="en-US" sz="2800" spc="155" dirty="0">
                <a:solidFill>
                  <a:srgbClr val="000000"/>
                </a:solidFill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15040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5BEDE818-F7F4-A681-A462-B1BA6FDDBF7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225" y="1657585"/>
            <a:ext cx="3774605" cy="182833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7BC58300-2779-0F86-C2EE-886671AAEED4}"/>
              </a:ext>
            </a:extLst>
          </p:cNvPr>
          <p:cNvSpPr txBox="1">
            <a:spLocks/>
          </p:cNvSpPr>
          <p:nvPr/>
        </p:nvSpPr>
        <p:spPr>
          <a:xfrm>
            <a:off x="-2124744" y="1048128"/>
            <a:ext cx="8183880" cy="452119"/>
          </a:xfrm>
          <a:prstGeom prst="rect">
            <a:avLst/>
          </a:prstGeom>
        </p:spPr>
        <p:txBody>
          <a:bodyPr vert="horz" wrap="square" lIns="0" tIns="107149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9690">
              <a:spcBef>
                <a:spcPts val="100"/>
              </a:spcBef>
            </a:pPr>
            <a:r>
              <a:rPr lang="en-US" altLang="ko-KR" sz="1800" dirty="0">
                <a:latin typeface="Noto Sans CJK HK"/>
                <a:cs typeface="Noto Sans CJK HK"/>
              </a:rPr>
              <a:t>|</a:t>
            </a:r>
            <a:r>
              <a:rPr lang="ko-KR" altLang="en-US" sz="1800" spc="60" dirty="0">
                <a:latin typeface="Noto Sans CJK HK"/>
                <a:cs typeface="Noto Sans CJK HK"/>
              </a:rPr>
              <a:t> </a:t>
            </a:r>
            <a:r>
              <a:rPr lang="ko-KR" altLang="en-US" sz="1800" dirty="0">
                <a:latin typeface="Noto Sans CJK HK"/>
                <a:cs typeface="Noto Sans CJK HK"/>
              </a:rPr>
              <a:t>단</a:t>
            </a:r>
            <a:r>
              <a:rPr lang="ko-KR" altLang="en-US" sz="1800" spc="60" dirty="0">
                <a:latin typeface="Noto Sans CJK HK"/>
                <a:cs typeface="Noto Sans CJK HK"/>
              </a:rPr>
              <a:t> </a:t>
            </a:r>
            <a:r>
              <a:rPr lang="en-US" altLang="ko-KR" sz="1800" dirty="0">
                <a:latin typeface="Noto Sans CJK HK"/>
                <a:cs typeface="Noto Sans CJK HK"/>
              </a:rPr>
              <a:t>10</a:t>
            </a:r>
            <a:r>
              <a:rPr lang="ko-KR" altLang="en-US" sz="1800" dirty="0">
                <a:latin typeface="Noto Sans CJK HK"/>
                <a:cs typeface="Noto Sans CJK HK"/>
              </a:rPr>
              <a:t>일</a:t>
            </a:r>
            <a:r>
              <a:rPr lang="en-US" altLang="ko-KR" sz="1800" dirty="0">
                <a:latin typeface="Noto Sans CJK HK"/>
                <a:cs typeface="Noto Sans CJK HK"/>
              </a:rPr>
              <a:t>,</a:t>
            </a:r>
            <a:r>
              <a:rPr lang="ko-KR" altLang="en-US" sz="1800" spc="65" dirty="0">
                <a:latin typeface="Noto Sans CJK HK"/>
                <a:cs typeface="Noto Sans CJK HK"/>
              </a:rPr>
              <a:t> </a:t>
            </a:r>
            <a:r>
              <a:rPr lang="en-US" sz="1800" dirty="0">
                <a:latin typeface="Noto Sans CJK HK"/>
                <a:cs typeface="Noto Sans CJK HK"/>
              </a:rPr>
              <a:t>LLM</a:t>
            </a:r>
            <a:r>
              <a:rPr lang="ko-KR" altLang="en-US" sz="1800" dirty="0">
                <a:latin typeface="Noto Sans CJK HK"/>
                <a:cs typeface="Noto Sans CJK HK"/>
              </a:rPr>
              <a:t>의</a:t>
            </a:r>
            <a:r>
              <a:rPr lang="ko-KR" altLang="en-US" sz="1800" spc="60" dirty="0">
                <a:latin typeface="Noto Sans CJK HK"/>
                <a:cs typeface="Noto Sans CJK HK"/>
              </a:rPr>
              <a:t> </a:t>
            </a:r>
            <a:r>
              <a:rPr lang="ko-KR" altLang="en-US" sz="1800" spc="-50" dirty="0">
                <a:latin typeface="Noto Sans CJK HK"/>
                <a:cs typeface="Noto Sans CJK HK"/>
              </a:rPr>
              <a:t>힘</a:t>
            </a:r>
            <a:endParaRPr lang="ko-KR" altLang="en-US" sz="1800" dirty="0">
              <a:latin typeface="Noto Sans CJK HK"/>
              <a:cs typeface="Noto Sans CJK HK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19A60EB-5D04-B8D6-CBF9-5CD917F7B0DB}"/>
              </a:ext>
            </a:extLst>
          </p:cNvPr>
          <p:cNvSpPr txBox="1"/>
          <p:nvPr/>
        </p:nvSpPr>
        <p:spPr>
          <a:xfrm>
            <a:off x="1071246" y="1657585"/>
            <a:ext cx="3500754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latin typeface="BM DoHyeon OTF"/>
                <a:cs typeface="BM DoHyeon OTF"/>
              </a:rPr>
              <a:t>GPT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3.5을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이용한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5" dirty="0">
                <a:latin typeface="BM DoHyeon OTF"/>
                <a:cs typeface="BM DoHyeon OTF"/>
              </a:rPr>
              <a:t>ChatGPT가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발표되었습니다. </a:t>
            </a:r>
            <a:r>
              <a:rPr sz="1300" dirty="0">
                <a:latin typeface="BM DoHyeon OTF"/>
                <a:cs typeface="BM DoHyeon OTF"/>
              </a:rPr>
              <a:t>단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50" dirty="0">
                <a:latin typeface="BM DoHyeon OTF"/>
                <a:cs typeface="BM DoHyeon OTF"/>
              </a:rPr>
              <a:t>5일만에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하루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이용자가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100만명이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넘었습니다.</a:t>
            </a:r>
            <a:endParaRPr sz="1300" dirty="0">
              <a:latin typeface="BM DoHyeon OTF"/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300" b="1" dirty="0">
                <a:latin typeface="Noto Sans CJK HK"/>
                <a:cs typeface="Noto Sans CJK HK"/>
              </a:rPr>
              <a:t>요약,</a:t>
            </a:r>
            <a:r>
              <a:rPr sz="1300" b="1" spc="70" dirty="0">
                <a:latin typeface="Noto Sans CJK HK"/>
                <a:cs typeface="Noto Sans CJK HK"/>
              </a:rPr>
              <a:t> </a:t>
            </a:r>
            <a:r>
              <a:rPr sz="1300" b="1" dirty="0">
                <a:latin typeface="Noto Sans CJK HK"/>
                <a:cs typeface="Noto Sans CJK HK"/>
              </a:rPr>
              <a:t>번역,</a:t>
            </a:r>
            <a:r>
              <a:rPr sz="1300" b="1" spc="75" dirty="0">
                <a:latin typeface="Noto Sans CJK HK"/>
                <a:cs typeface="Noto Sans CJK HK"/>
              </a:rPr>
              <a:t> </a:t>
            </a:r>
            <a:r>
              <a:rPr sz="1300" b="1" dirty="0">
                <a:latin typeface="Noto Sans CJK HK"/>
                <a:cs typeface="Noto Sans CJK HK"/>
              </a:rPr>
              <a:t>생성</a:t>
            </a:r>
            <a:r>
              <a:rPr sz="1300" b="1" spc="70" dirty="0">
                <a:latin typeface="Noto Sans CJK HK"/>
                <a:cs typeface="Noto Sans CJK HK"/>
              </a:rPr>
              <a:t> </a:t>
            </a:r>
            <a:r>
              <a:rPr sz="1300" spc="-50" dirty="0">
                <a:latin typeface="BM DoHyeon OTF"/>
                <a:cs typeface="BM DoHyeon OTF"/>
              </a:rPr>
              <a:t>등</a:t>
            </a:r>
            <a:endParaRPr sz="1300" dirty="0">
              <a:latin typeface="BM DoHyeon OTF"/>
              <a:cs typeface="BM DoHyeon OTF"/>
            </a:endParaRPr>
          </a:p>
          <a:p>
            <a:pPr marL="12700">
              <a:lnSpc>
                <a:spcPct val="100000"/>
              </a:lnSpc>
            </a:pPr>
            <a:r>
              <a:rPr sz="1300" spc="-40" dirty="0">
                <a:latin typeface="BM DoHyeon OTF"/>
                <a:cs typeface="BM DoHyeon OTF"/>
              </a:rPr>
              <a:t>다양한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기능을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한번에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처리가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가능해</a:t>
            </a:r>
            <a:endParaRPr sz="1300" dirty="0">
              <a:latin typeface="BM DoHyeon OTF"/>
              <a:cs typeface="BM DoHyeon OTF"/>
            </a:endParaRPr>
          </a:p>
          <a:p>
            <a:pPr marL="12700" marR="1022350">
              <a:lnSpc>
                <a:spcPct val="100000"/>
              </a:lnSpc>
              <a:spcBef>
                <a:spcPts val="1560"/>
              </a:spcBef>
            </a:pPr>
            <a:r>
              <a:rPr sz="1300" b="1" dirty="0">
                <a:latin typeface="Noto Sans CJK HK"/>
                <a:cs typeface="Noto Sans CJK HK"/>
              </a:rPr>
              <a:t>교육,</a:t>
            </a:r>
            <a:r>
              <a:rPr sz="1300" b="1" spc="80" dirty="0">
                <a:latin typeface="Noto Sans CJK HK"/>
                <a:cs typeface="Noto Sans CJK HK"/>
              </a:rPr>
              <a:t> </a:t>
            </a:r>
            <a:r>
              <a:rPr sz="1300" b="1" dirty="0">
                <a:latin typeface="Noto Sans CJK HK"/>
                <a:cs typeface="Noto Sans CJK HK"/>
              </a:rPr>
              <a:t>마케팅,</a:t>
            </a:r>
            <a:r>
              <a:rPr sz="1300" b="1" spc="80" dirty="0">
                <a:latin typeface="Noto Sans CJK HK"/>
                <a:cs typeface="Noto Sans CJK HK"/>
              </a:rPr>
              <a:t> </a:t>
            </a:r>
            <a:r>
              <a:rPr sz="1300" b="1" dirty="0">
                <a:latin typeface="Noto Sans CJK HK"/>
                <a:cs typeface="Noto Sans CJK HK"/>
              </a:rPr>
              <a:t>컨텐츠</a:t>
            </a:r>
            <a:r>
              <a:rPr sz="1300" b="1" spc="80" dirty="0">
                <a:latin typeface="Noto Sans CJK HK"/>
                <a:cs typeface="Noto Sans CJK HK"/>
              </a:rPr>
              <a:t> </a:t>
            </a:r>
            <a:r>
              <a:rPr sz="1300" b="1" dirty="0">
                <a:latin typeface="Noto Sans CJK HK"/>
                <a:cs typeface="Noto Sans CJK HK"/>
              </a:rPr>
              <a:t>제작</a:t>
            </a:r>
            <a:r>
              <a:rPr sz="1300" b="1" spc="80" dirty="0">
                <a:latin typeface="Noto Sans CJK HK"/>
                <a:cs typeface="Noto Sans CJK HK"/>
              </a:rPr>
              <a:t> </a:t>
            </a:r>
            <a:r>
              <a:rPr sz="1300" b="1" spc="-20" dirty="0">
                <a:latin typeface="Noto Sans CJK HK"/>
                <a:cs typeface="Noto Sans CJK HK"/>
              </a:rPr>
              <a:t>회사</a:t>
            </a:r>
            <a:r>
              <a:rPr sz="1300" spc="-20" dirty="0">
                <a:latin typeface="BM DoHyeon OTF"/>
                <a:cs typeface="BM DoHyeon OTF"/>
              </a:rPr>
              <a:t>들은 </a:t>
            </a:r>
            <a:r>
              <a:rPr sz="1300" spc="-35" dirty="0">
                <a:latin typeface="BM DoHyeon OTF"/>
                <a:cs typeface="BM DoHyeon OTF"/>
              </a:rPr>
              <a:t>적극적으로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활용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중</a:t>
            </a:r>
            <a:r>
              <a:rPr sz="1300" spc="-8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입니다.</a:t>
            </a:r>
            <a:endParaRPr sz="1300" dirty="0">
              <a:latin typeface="BM DoHyeon OTF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264321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F86D5-3558-F957-E6B1-231C08839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250" y="818866"/>
            <a:ext cx="3676555" cy="365440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1C81C1E-8404-5D17-8E2F-43B4C891429D}"/>
              </a:ext>
            </a:extLst>
          </p:cNvPr>
          <p:cNvSpPr txBox="1"/>
          <p:nvPr/>
        </p:nvSpPr>
        <p:spPr>
          <a:xfrm>
            <a:off x="1259632" y="1346945"/>
            <a:ext cx="29208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Noto Sans CJK HK"/>
                <a:cs typeface="Noto Sans CJK HK"/>
              </a:rPr>
              <a:t>|</a:t>
            </a:r>
            <a:r>
              <a:rPr sz="1800" b="1" spc="145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알파고보다</a:t>
            </a:r>
            <a:r>
              <a:rPr sz="1800" b="1" spc="150" dirty="0">
                <a:latin typeface="Noto Sans CJK HK"/>
                <a:cs typeface="Noto Sans CJK HK"/>
              </a:rPr>
              <a:t> </a:t>
            </a:r>
            <a:r>
              <a:rPr sz="1800" b="1" dirty="0">
                <a:latin typeface="Noto Sans CJK HK"/>
                <a:cs typeface="Noto Sans CJK HK"/>
              </a:rPr>
              <a:t>강력한</a:t>
            </a:r>
            <a:r>
              <a:rPr sz="1800" b="1" spc="150" dirty="0">
                <a:latin typeface="Noto Sans CJK HK"/>
                <a:cs typeface="Noto Sans CJK HK"/>
              </a:rPr>
              <a:t> </a:t>
            </a:r>
            <a:r>
              <a:rPr sz="1800" b="1" spc="-25" dirty="0">
                <a:latin typeface="Noto Sans CJK HK"/>
                <a:cs typeface="Noto Sans CJK HK"/>
              </a:rPr>
              <a:t>파급력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53E878A-7062-E3A7-304F-B373DB80106F}"/>
              </a:ext>
            </a:extLst>
          </p:cNvPr>
          <p:cNvSpPr txBox="1">
            <a:spLocks/>
          </p:cNvSpPr>
          <p:nvPr/>
        </p:nvSpPr>
        <p:spPr>
          <a:xfrm>
            <a:off x="1259631" y="1929150"/>
            <a:ext cx="2782119" cy="4216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l">
              <a:spcBef>
                <a:spcPts val="100"/>
              </a:spcBef>
            </a:pPr>
            <a:r>
              <a:rPr lang="ko-KR" altLang="en-US" sz="1300" spc="-35" dirty="0">
                <a:latin typeface="BM DoHyeon OTF"/>
                <a:cs typeface="BM DoHyeon OTF"/>
              </a:rPr>
              <a:t>바둑보다는</a:t>
            </a:r>
            <a:r>
              <a:rPr lang="ko-KR" altLang="en-US" sz="1300" spc="-70" dirty="0">
                <a:latin typeface="BM DoHyeon OTF"/>
                <a:cs typeface="BM DoHyeon OTF"/>
              </a:rPr>
              <a:t> </a:t>
            </a:r>
            <a:r>
              <a:rPr lang="ko-KR" altLang="en-US" sz="1300" spc="-30" dirty="0">
                <a:latin typeface="BM DoHyeon OTF"/>
                <a:cs typeface="BM DoHyeon OTF"/>
              </a:rPr>
              <a:t>글을</a:t>
            </a:r>
            <a:r>
              <a:rPr lang="ko-KR" altLang="en-US" sz="1300" spc="-70" dirty="0">
                <a:latin typeface="BM DoHyeon OTF"/>
                <a:cs typeface="BM DoHyeon OTF"/>
              </a:rPr>
              <a:t> </a:t>
            </a:r>
            <a:r>
              <a:rPr lang="ko-KR" altLang="en-US" sz="1300" spc="-30" dirty="0">
                <a:latin typeface="BM DoHyeon OTF"/>
                <a:cs typeface="BM DoHyeon OTF"/>
              </a:rPr>
              <a:t>쓰는</a:t>
            </a:r>
            <a:r>
              <a:rPr lang="ko-KR" altLang="en-US" sz="1300" spc="-70" dirty="0">
                <a:latin typeface="BM DoHyeon OTF"/>
                <a:cs typeface="BM DoHyeon OTF"/>
              </a:rPr>
              <a:t> </a:t>
            </a:r>
            <a:r>
              <a:rPr lang="ko-KR" altLang="en-US" sz="1300" spc="-20" dirty="0">
                <a:latin typeface="BM DoHyeon OTF"/>
                <a:cs typeface="BM DoHyeon OTF"/>
              </a:rPr>
              <a:t>사람들이 </a:t>
            </a:r>
            <a:r>
              <a:rPr lang="ko-KR" altLang="en-US" sz="1300" spc="-30" dirty="0">
                <a:latin typeface="BM DoHyeon OTF"/>
                <a:cs typeface="BM DoHyeon OTF"/>
              </a:rPr>
              <a:t>훨씬</a:t>
            </a:r>
            <a:r>
              <a:rPr lang="ko-KR" altLang="en-US" sz="1300" spc="-70" dirty="0">
                <a:latin typeface="BM DoHyeon OTF"/>
                <a:cs typeface="BM DoHyeon OTF"/>
              </a:rPr>
              <a:t> </a:t>
            </a:r>
            <a:r>
              <a:rPr lang="ko-KR" altLang="en-US" sz="1300" spc="-10" dirty="0">
                <a:latin typeface="BM DoHyeon OTF"/>
                <a:cs typeface="BM DoHyeon OTF"/>
              </a:rPr>
              <a:t>많습니다</a:t>
            </a:r>
            <a:r>
              <a:rPr lang="en-US" altLang="ko-KR" sz="1300" spc="-10" dirty="0">
                <a:latin typeface="BM DoHyeon OTF"/>
                <a:cs typeface="BM DoHyeon OTF"/>
              </a:rPr>
              <a:t>.</a:t>
            </a:r>
            <a:endParaRPr lang="ko-KR" altLang="en-US" sz="1300" dirty="0">
              <a:latin typeface="BM DoHyeon OTF"/>
              <a:cs typeface="BM DoHyeon OTF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9F79CA0-5201-8EE9-3FC0-B2699AD0549E}"/>
              </a:ext>
            </a:extLst>
          </p:cNvPr>
          <p:cNvSpPr txBox="1"/>
          <p:nvPr/>
        </p:nvSpPr>
        <p:spPr>
          <a:xfrm>
            <a:off x="1320633" y="2488106"/>
            <a:ext cx="2859850" cy="106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또</a:t>
            </a:r>
            <a:r>
              <a:rPr lang="en-US" altLang="ko-KR" sz="1300" dirty="0">
                <a:cs typeface="BM DoHyeon OTF"/>
              </a:rPr>
              <a:t>,</a:t>
            </a:r>
            <a:r>
              <a:rPr lang="ko-KR" altLang="en-US" sz="1300" dirty="0">
                <a:cs typeface="BM DoHyeon OTF"/>
              </a:rPr>
              <a:t> 쉬운 </a:t>
            </a:r>
            <a:r>
              <a:rPr lang="en-US" altLang="ko-KR" sz="1300" dirty="0">
                <a:cs typeface="BM DoHyeon OTF"/>
              </a:rPr>
              <a:t>UX/UI</a:t>
            </a:r>
            <a:r>
              <a:rPr lang="ko-KR" altLang="en-US" sz="1300" dirty="0">
                <a:cs typeface="BM DoHyeon OTF"/>
              </a:rPr>
              <a:t>로</a:t>
            </a:r>
            <a:endParaRPr lang="en-US" altLang="ko-KR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많은 사람들이 접근 가능했습니다</a:t>
            </a:r>
            <a:r>
              <a:rPr lang="en-US" altLang="ko-KR" sz="1300" dirty="0">
                <a:cs typeface="BM DoHyeon OTF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모든 사람이 사용하는</a:t>
            </a:r>
            <a:endParaRPr lang="en-US" altLang="ko-KR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채팅으로 사용이 가능했죠</a:t>
            </a:r>
            <a:endParaRPr sz="1300" dirty="0"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377836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263E4AD5-B949-BA1C-DE5E-24C32573FAE4}"/>
              </a:ext>
            </a:extLst>
          </p:cNvPr>
          <p:cNvGrpSpPr/>
          <p:nvPr/>
        </p:nvGrpSpPr>
        <p:grpSpPr>
          <a:xfrm>
            <a:off x="257736" y="1471834"/>
            <a:ext cx="8629015" cy="3241040"/>
            <a:chOff x="257736" y="1471834"/>
            <a:chExt cx="8629015" cy="324104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7AE0C93C-4E14-21F3-87EB-C9BE51FFAFAC}"/>
                </a:ext>
              </a:extLst>
            </p:cNvPr>
            <p:cNvSpPr/>
            <p:nvPr/>
          </p:nvSpPr>
          <p:spPr>
            <a:xfrm>
              <a:off x="262500" y="1476603"/>
              <a:ext cx="8619490" cy="3231515"/>
            </a:xfrm>
            <a:custGeom>
              <a:avLst/>
              <a:gdLst/>
              <a:ahLst/>
              <a:cxnLst/>
              <a:rect l="l" t="t" r="r" b="b"/>
              <a:pathLst>
                <a:path w="8619490" h="3231515">
                  <a:moveTo>
                    <a:pt x="8080447" y="0"/>
                  </a:moveTo>
                  <a:lnTo>
                    <a:pt x="538549" y="0"/>
                  </a:lnTo>
                  <a:lnTo>
                    <a:pt x="489530" y="2200"/>
                  </a:lnTo>
                  <a:lnTo>
                    <a:pt x="441744" y="8676"/>
                  </a:lnTo>
                  <a:lnTo>
                    <a:pt x="395382" y="19236"/>
                  </a:lnTo>
                  <a:lnTo>
                    <a:pt x="350632" y="33692"/>
                  </a:lnTo>
                  <a:lnTo>
                    <a:pt x="307686" y="51851"/>
                  </a:lnTo>
                  <a:lnTo>
                    <a:pt x="266733" y="73525"/>
                  </a:lnTo>
                  <a:lnTo>
                    <a:pt x="227964" y="98524"/>
                  </a:lnTo>
                  <a:lnTo>
                    <a:pt x="191569" y="126657"/>
                  </a:lnTo>
                  <a:lnTo>
                    <a:pt x="157737" y="157734"/>
                  </a:lnTo>
                  <a:lnTo>
                    <a:pt x="126660" y="191564"/>
                  </a:lnTo>
                  <a:lnTo>
                    <a:pt x="98526" y="227959"/>
                  </a:lnTo>
                  <a:lnTo>
                    <a:pt x="73527" y="266728"/>
                  </a:lnTo>
                  <a:lnTo>
                    <a:pt x="51853" y="307680"/>
                  </a:lnTo>
                  <a:lnTo>
                    <a:pt x="33693" y="350626"/>
                  </a:lnTo>
                  <a:lnTo>
                    <a:pt x="19237" y="395375"/>
                  </a:lnTo>
                  <a:lnTo>
                    <a:pt x="8676" y="441738"/>
                  </a:lnTo>
                  <a:lnTo>
                    <a:pt x="2200" y="489524"/>
                  </a:lnTo>
                  <a:lnTo>
                    <a:pt x="0" y="538543"/>
                  </a:lnTo>
                  <a:lnTo>
                    <a:pt x="0" y="2692746"/>
                  </a:lnTo>
                  <a:lnTo>
                    <a:pt x="2200" y="2741765"/>
                  </a:lnTo>
                  <a:lnTo>
                    <a:pt x="8676" y="2789551"/>
                  </a:lnTo>
                  <a:lnTo>
                    <a:pt x="19237" y="2835914"/>
                  </a:lnTo>
                  <a:lnTo>
                    <a:pt x="33693" y="2880664"/>
                  </a:lnTo>
                  <a:lnTo>
                    <a:pt x="51853" y="2923610"/>
                  </a:lnTo>
                  <a:lnTo>
                    <a:pt x="73527" y="2964563"/>
                  </a:lnTo>
                  <a:lnTo>
                    <a:pt x="98526" y="3003332"/>
                  </a:lnTo>
                  <a:lnTo>
                    <a:pt x="126660" y="3039727"/>
                  </a:lnTo>
                  <a:lnTo>
                    <a:pt x="157737" y="3073558"/>
                  </a:lnTo>
                  <a:lnTo>
                    <a:pt x="191569" y="3104636"/>
                  </a:lnTo>
                  <a:lnTo>
                    <a:pt x="227964" y="3132769"/>
                  </a:lnTo>
                  <a:lnTo>
                    <a:pt x="266733" y="3157768"/>
                  </a:lnTo>
                  <a:lnTo>
                    <a:pt x="307686" y="3179443"/>
                  </a:lnTo>
                  <a:lnTo>
                    <a:pt x="350632" y="3197603"/>
                  </a:lnTo>
                  <a:lnTo>
                    <a:pt x="395382" y="3212059"/>
                  </a:lnTo>
                  <a:lnTo>
                    <a:pt x="441744" y="3222619"/>
                  </a:lnTo>
                  <a:lnTo>
                    <a:pt x="489530" y="3229095"/>
                  </a:lnTo>
                  <a:lnTo>
                    <a:pt x="538549" y="3231296"/>
                  </a:lnTo>
                  <a:lnTo>
                    <a:pt x="8080447" y="3231296"/>
                  </a:lnTo>
                  <a:lnTo>
                    <a:pt x="8129466" y="3229095"/>
                  </a:lnTo>
                  <a:lnTo>
                    <a:pt x="8177252" y="3222619"/>
                  </a:lnTo>
                  <a:lnTo>
                    <a:pt x="8223616" y="3212059"/>
                  </a:lnTo>
                  <a:lnTo>
                    <a:pt x="8268366" y="3197603"/>
                  </a:lnTo>
                  <a:lnTo>
                    <a:pt x="8311312" y="3179443"/>
                  </a:lnTo>
                  <a:lnTo>
                    <a:pt x="8352265" y="3157768"/>
                  </a:lnTo>
                  <a:lnTo>
                    <a:pt x="8391035" y="3132769"/>
                  </a:lnTo>
                  <a:lnTo>
                    <a:pt x="8427431" y="3104636"/>
                  </a:lnTo>
                  <a:lnTo>
                    <a:pt x="8461263" y="3073558"/>
                  </a:lnTo>
                  <a:lnTo>
                    <a:pt x="8492341" y="3039727"/>
                  </a:lnTo>
                  <a:lnTo>
                    <a:pt x="8520474" y="3003332"/>
                  </a:lnTo>
                  <a:lnTo>
                    <a:pt x="8545474" y="2964563"/>
                  </a:lnTo>
                  <a:lnTo>
                    <a:pt x="8567149" y="2923610"/>
                  </a:lnTo>
                  <a:lnTo>
                    <a:pt x="8585309" y="2880664"/>
                  </a:lnTo>
                  <a:lnTo>
                    <a:pt x="8599765" y="2835914"/>
                  </a:lnTo>
                  <a:lnTo>
                    <a:pt x="8610326" y="2789551"/>
                  </a:lnTo>
                  <a:lnTo>
                    <a:pt x="8616802" y="2741765"/>
                  </a:lnTo>
                  <a:lnTo>
                    <a:pt x="8619003" y="2692746"/>
                  </a:lnTo>
                  <a:lnTo>
                    <a:pt x="8619003" y="538543"/>
                  </a:lnTo>
                  <a:lnTo>
                    <a:pt x="8616919" y="491193"/>
                  </a:lnTo>
                  <a:lnTo>
                    <a:pt x="8610734" y="444523"/>
                  </a:lnTo>
                  <a:lnTo>
                    <a:pt x="8600551" y="398782"/>
                  </a:lnTo>
                  <a:lnTo>
                    <a:pt x="8586473" y="354218"/>
                  </a:lnTo>
                  <a:lnTo>
                    <a:pt x="8568603" y="311079"/>
                  </a:lnTo>
                  <a:lnTo>
                    <a:pt x="8547044" y="269613"/>
                  </a:lnTo>
                  <a:lnTo>
                    <a:pt x="8521898" y="230068"/>
                  </a:lnTo>
                  <a:lnTo>
                    <a:pt x="8493268" y="192692"/>
                  </a:lnTo>
                  <a:lnTo>
                    <a:pt x="8461256" y="157734"/>
                  </a:lnTo>
                  <a:lnTo>
                    <a:pt x="8426301" y="125723"/>
                  </a:lnTo>
                  <a:lnTo>
                    <a:pt x="8388928" y="97094"/>
                  </a:lnTo>
                  <a:lnTo>
                    <a:pt x="8349385" y="71949"/>
                  </a:lnTo>
                  <a:lnTo>
                    <a:pt x="8307920" y="50392"/>
                  </a:lnTo>
                  <a:lnTo>
                    <a:pt x="8264781" y="32524"/>
                  </a:lnTo>
                  <a:lnTo>
                    <a:pt x="8220216" y="18448"/>
                  </a:lnTo>
                  <a:lnTo>
                    <a:pt x="8174473" y="8267"/>
                  </a:lnTo>
                  <a:lnTo>
                    <a:pt x="8127801" y="2084"/>
                  </a:lnTo>
                  <a:lnTo>
                    <a:pt x="8080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D5C213D7-E360-292F-285F-B3CF6915E70F}"/>
                </a:ext>
              </a:extLst>
            </p:cNvPr>
            <p:cNvSpPr/>
            <p:nvPr/>
          </p:nvSpPr>
          <p:spPr>
            <a:xfrm>
              <a:off x="262499" y="1476596"/>
              <a:ext cx="8619490" cy="3231515"/>
            </a:xfrm>
            <a:custGeom>
              <a:avLst/>
              <a:gdLst/>
              <a:ahLst/>
              <a:cxnLst/>
              <a:rect l="l" t="t" r="r" b="b"/>
              <a:pathLst>
                <a:path w="8619490" h="3231515">
                  <a:moveTo>
                    <a:pt x="0" y="538548"/>
                  </a:moveTo>
                  <a:lnTo>
                    <a:pt x="2200" y="489530"/>
                  </a:lnTo>
                  <a:lnTo>
                    <a:pt x="8676" y="441744"/>
                  </a:lnTo>
                  <a:lnTo>
                    <a:pt x="19237" y="395381"/>
                  </a:lnTo>
                  <a:lnTo>
                    <a:pt x="33693" y="350631"/>
                  </a:lnTo>
                  <a:lnTo>
                    <a:pt x="51853" y="307685"/>
                  </a:lnTo>
                  <a:lnTo>
                    <a:pt x="73527" y="266733"/>
                  </a:lnTo>
                  <a:lnTo>
                    <a:pt x="98526" y="227964"/>
                  </a:lnTo>
                  <a:lnTo>
                    <a:pt x="126660" y="191568"/>
                  </a:lnTo>
                  <a:lnTo>
                    <a:pt x="157737" y="157737"/>
                  </a:lnTo>
                  <a:lnTo>
                    <a:pt x="191568" y="126660"/>
                  </a:lnTo>
                  <a:lnTo>
                    <a:pt x="227964" y="98526"/>
                  </a:lnTo>
                  <a:lnTo>
                    <a:pt x="266733" y="73527"/>
                  </a:lnTo>
                  <a:lnTo>
                    <a:pt x="307685" y="51853"/>
                  </a:lnTo>
                  <a:lnTo>
                    <a:pt x="350631" y="33693"/>
                  </a:lnTo>
                  <a:lnTo>
                    <a:pt x="395381" y="19237"/>
                  </a:lnTo>
                  <a:lnTo>
                    <a:pt x="441744" y="8676"/>
                  </a:lnTo>
                  <a:lnTo>
                    <a:pt x="489530" y="2200"/>
                  </a:lnTo>
                  <a:lnTo>
                    <a:pt x="538548" y="0"/>
                  </a:lnTo>
                  <a:lnTo>
                    <a:pt x="8080433" y="0"/>
                  </a:lnTo>
                  <a:lnTo>
                    <a:pt x="8127784" y="2084"/>
                  </a:lnTo>
                  <a:lnTo>
                    <a:pt x="8174455" y="8268"/>
                  </a:lnTo>
                  <a:lnTo>
                    <a:pt x="8220198" y="18450"/>
                  </a:lnTo>
                  <a:lnTo>
                    <a:pt x="8264763" y="32527"/>
                  </a:lnTo>
                  <a:lnTo>
                    <a:pt x="8307903" y="50396"/>
                  </a:lnTo>
                  <a:lnTo>
                    <a:pt x="8349368" y="71954"/>
                  </a:lnTo>
                  <a:lnTo>
                    <a:pt x="8388910" y="97099"/>
                  </a:lnTo>
                  <a:lnTo>
                    <a:pt x="8426281" y="125727"/>
                  </a:lnTo>
                  <a:lnTo>
                    <a:pt x="8461232" y="157737"/>
                  </a:lnTo>
                  <a:lnTo>
                    <a:pt x="8493243" y="192694"/>
                  </a:lnTo>
                  <a:lnTo>
                    <a:pt x="8521873" y="230069"/>
                  </a:lnTo>
                  <a:lnTo>
                    <a:pt x="8547019" y="269613"/>
                  </a:lnTo>
                  <a:lnTo>
                    <a:pt x="8568579" y="311079"/>
                  </a:lnTo>
                  <a:lnTo>
                    <a:pt x="8586450" y="354218"/>
                  </a:lnTo>
                  <a:lnTo>
                    <a:pt x="8600528" y="398782"/>
                  </a:lnTo>
                  <a:lnTo>
                    <a:pt x="8610712" y="444524"/>
                  </a:lnTo>
                  <a:lnTo>
                    <a:pt x="8616897" y="491196"/>
                  </a:lnTo>
                  <a:lnTo>
                    <a:pt x="8618982" y="538548"/>
                  </a:lnTo>
                  <a:lnTo>
                    <a:pt x="8618982" y="2692744"/>
                  </a:lnTo>
                  <a:lnTo>
                    <a:pt x="8616781" y="2741762"/>
                  </a:lnTo>
                  <a:lnTo>
                    <a:pt x="8610305" y="2789547"/>
                  </a:lnTo>
                  <a:lnTo>
                    <a:pt x="8599744" y="2835909"/>
                  </a:lnTo>
                  <a:lnTo>
                    <a:pt x="8585288" y="2880658"/>
                  </a:lnTo>
                  <a:lnTo>
                    <a:pt x="8567128" y="2923604"/>
                  </a:lnTo>
                  <a:lnTo>
                    <a:pt x="8545453" y="2964556"/>
                  </a:lnTo>
                  <a:lnTo>
                    <a:pt x="8520453" y="3003326"/>
                  </a:lnTo>
                  <a:lnTo>
                    <a:pt x="8492320" y="3039721"/>
                  </a:lnTo>
                  <a:lnTo>
                    <a:pt x="8461242" y="3073553"/>
                  </a:lnTo>
                  <a:lnTo>
                    <a:pt x="8427410" y="3104630"/>
                  </a:lnTo>
                  <a:lnTo>
                    <a:pt x="8391015" y="3132764"/>
                  </a:lnTo>
                  <a:lnTo>
                    <a:pt x="8352246" y="3157764"/>
                  </a:lnTo>
                  <a:lnTo>
                    <a:pt x="8311293" y="3179439"/>
                  </a:lnTo>
                  <a:lnTo>
                    <a:pt x="8268347" y="3197599"/>
                  </a:lnTo>
                  <a:lnTo>
                    <a:pt x="8223598" y="3212055"/>
                  </a:lnTo>
                  <a:lnTo>
                    <a:pt x="8177236" y="3222616"/>
                  </a:lnTo>
                  <a:lnTo>
                    <a:pt x="8129451" y="3229092"/>
                  </a:lnTo>
                  <a:lnTo>
                    <a:pt x="8080433" y="3231293"/>
                  </a:lnTo>
                  <a:lnTo>
                    <a:pt x="538548" y="3231293"/>
                  </a:lnTo>
                  <a:lnTo>
                    <a:pt x="489530" y="3229092"/>
                  </a:lnTo>
                  <a:lnTo>
                    <a:pt x="441744" y="3222616"/>
                  </a:lnTo>
                  <a:lnTo>
                    <a:pt x="395381" y="3212055"/>
                  </a:lnTo>
                  <a:lnTo>
                    <a:pt x="350631" y="3197599"/>
                  </a:lnTo>
                  <a:lnTo>
                    <a:pt x="307685" y="3179439"/>
                  </a:lnTo>
                  <a:lnTo>
                    <a:pt x="266733" y="3157764"/>
                  </a:lnTo>
                  <a:lnTo>
                    <a:pt x="227964" y="3132764"/>
                  </a:lnTo>
                  <a:lnTo>
                    <a:pt x="191568" y="3104630"/>
                  </a:lnTo>
                  <a:lnTo>
                    <a:pt x="157737" y="3073553"/>
                  </a:lnTo>
                  <a:lnTo>
                    <a:pt x="126660" y="3039721"/>
                  </a:lnTo>
                  <a:lnTo>
                    <a:pt x="98526" y="3003326"/>
                  </a:lnTo>
                  <a:lnTo>
                    <a:pt x="73527" y="2964556"/>
                  </a:lnTo>
                  <a:lnTo>
                    <a:pt x="51853" y="2923604"/>
                  </a:lnTo>
                  <a:lnTo>
                    <a:pt x="33693" y="2880658"/>
                  </a:lnTo>
                  <a:lnTo>
                    <a:pt x="19237" y="2835909"/>
                  </a:lnTo>
                  <a:lnTo>
                    <a:pt x="8676" y="2789547"/>
                  </a:lnTo>
                  <a:lnTo>
                    <a:pt x="2200" y="2741762"/>
                  </a:lnTo>
                  <a:lnTo>
                    <a:pt x="0" y="2692744"/>
                  </a:lnTo>
                  <a:lnTo>
                    <a:pt x="0" y="5385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D76C6240-23C2-F2CA-1E62-C4A3D715F4ED}"/>
              </a:ext>
            </a:extLst>
          </p:cNvPr>
          <p:cNvSpPr txBox="1">
            <a:spLocks/>
          </p:cNvSpPr>
          <p:nvPr/>
        </p:nvSpPr>
        <p:spPr>
          <a:xfrm>
            <a:off x="3003139" y="1667736"/>
            <a:ext cx="3137722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175" dirty="0">
                <a:solidFill>
                  <a:srgbClr val="FFFFFF"/>
                </a:solidFill>
              </a:rPr>
              <a:t>Foundation</a:t>
            </a:r>
            <a:r>
              <a:rPr lang="en-US" sz="2400" spc="125" dirty="0">
                <a:solidFill>
                  <a:srgbClr val="FFFFFF"/>
                </a:solidFill>
              </a:rPr>
              <a:t> </a:t>
            </a:r>
            <a:r>
              <a:rPr lang="en-US" sz="2400" spc="120" dirty="0">
                <a:solidFill>
                  <a:srgbClr val="FFFFFF"/>
                </a:solidFill>
              </a:rPr>
              <a:t>Models</a:t>
            </a:r>
            <a:endParaRPr lang="en-US" sz="2400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0C2241A-1226-7FAF-6055-B39F2FF035C3}"/>
              </a:ext>
            </a:extLst>
          </p:cNvPr>
          <p:cNvSpPr txBox="1"/>
          <p:nvPr/>
        </p:nvSpPr>
        <p:spPr>
          <a:xfrm>
            <a:off x="3084845" y="927414"/>
            <a:ext cx="2974309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u="heavy" spc="-5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Foundation</a:t>
            </a:r>
            <a:r>
              <a:rPr sz="2200" b="1" u="heavy" spc="-2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200" b="1" u="heavy" spc="-3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model의</a:t>
            </a:r>
            <a:r>
              <a:rPr sz="2200" b="1" u="heavy" spc="-1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200" b="1" u="heavy" spc="-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사용</a:t>
            </a:r>
            <a:endParaRPr sz="2200" dirty="0">
              <a:latin typeface="Noto Sans CJK HK"/>
              <a:cs typeface="Noto Sans CJK HK"/>
            </a:endParaRPr>
          </a:p>
        </p:txBody>
      </p:sp>
      <p:grpSp>
        <p:nvGrpSpPr>
          <p:cNvPr id="13" name="object 7">
            <a:extLst>
              <a:ext uri="{FF2B5EF4-FFF2-40B4-BE49-F238E27FC236}">
                <a16:creationId xmlns:a16="http://schemas.microsoft.com/office/drawing/2014/main" id="{710519C2-15DA-6098-4794-C884B32F082B}"/>
              </a:ext>
            </a:extLst>
          </p:cNvPr>
          <p:cNvGrpSpPr/>
          <p:nvPr/>
        </p:nvGrpSpPr>
        <p:grpSpPr>
          <a:xfrm>
            <a:off x="1108710" y="2249720"/>
            <a:ext cx="6926580" cy="644525"/>
            <a:chOff x="1108710" y="2249720"/>
            <a:chExt cx="6926580" cy="644525"/>
          </a:xfrm>
        </p:grpSpPr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F1A360D4-4B04-0070-F035-6F3A22D31BEA}"/>
                </a:ext>
              </a:extLst>
            </p:cNvPr>
            <p:cNvSpPr/>
            <p:nvPr/>
          </p:nvSpPr>
          <p:spPr>
            <a:xfrm>
              <a:off x="1113475" y="2254491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2602951" y="0"/>
                  </a:moveTo>
                  <a:lnTo>
                    <a:pt x="105750" y="0"/>
                  </a:lnTo>
                  <a:lnTo>
                    <a:pt x="64587" y="8310"/>
                  </a:lnTo>
                  <a:lnTo>
                    <a:pt x="30973" y="30973"/>
                  </a:lnTo>
                  <a:lnTo>
                    <a:pt x="8310" y="64588"/>
                  </a:lnTo>
                  <a:lnTo>
                    <a:pt x="0" y="105752"/>
                  </a:lnTo>
                  <a:lnTo>
                    <a:pt x="0" y="528751"/>
                  </a:lnTo>
                  <a:lnTo>
                    <a:pt x="8310" y="569908"/>
                  </a:lnTo>
                  <a:lnTo>
                    <a:pt x="30973" y="603519"/>
                  </a:lnTo>
                  <a:lnTo>
                    <a:pt x="64587" y="626181"/>
                  </a:lnTo>
                  <a:lnTo>
                    <a:pt x="105750" y="634492"/>
                  </a:lnTo>
                  <a:lnTo>
                    <a:pt x="2602951" y="634492"/>
                  </a:lnTo>
                  <a:lnTo>
                    <a:pt x="2644115" y="626181"/>
                  </a:lnTo>
                  <a:lnTo>
                    <a:pt x="2677730" y="603519"/>
                  </a:lnTo>
                  <a:lnTo>
                    <a:pt x="2700393" y="569908"/>
                  </a:lnTo>
                  <a:lnTo>
                    <a:pt x="2708704" y="528751"/>
                  </a:lnTo>
                  <a:lnTo>
                    <a:pt x="2708704" y="105752"/>
                  </a:lnTo>
                  <a:lnTo>
                    <a:pt x="2700650" y="65278"/>
                  </a:lnTo>
                  <a:lnTo>
                    <a:pt x="2677728" y="30975"/>
                  </a:lnTo>
                  <a:lnTo>
                    <a:pt x="2643416" y="8048"/>
                  </a:lnTo>
                  <a:lnTo>
                    <a:pt x="2602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5A1CEE06-D5B8-5950-3430-E5D4EA072B31}"/>
                </a:ext>
              </a:extLst>
            </p:cNvPr>
            <p:cNvSpPr/>
            <p:nvPr/>
          </p:nvSpPr>
          <p:spPr>
            <a:xfrm>
              <a:off x="1113472" y="2254482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10" h="635000">
                  <a:moveTo>
                    <a:pt x="0" y="105749"/>
                  </a:moveTo>
                  <a:lnTo>
                    <a:pt x="8310" y="64587"/>
                  </a:lnTo>
                  <a:lnTo>
                    <a:pt x="30973" y="30974"/>
                  </a:lnTo>
                  <a:lnTo>
                    <a:pt x="64586" y="8310"/>
                  </a:lnTo>
                  <a:lnTo>
                    <a:pt x="105749" y="0"/>
                  </a:lnTo>
                  <a:lnTo>
                    <a:pt x="2602944" y="0"/>
                  </a:lnTo>
                  <a:lnTo>
                    <a:pt x="2643416" y="8050"/>
                  </a:lnTo>
                  <a:lnTo>
                    <a:pt x="2677719" y="30974"/>
                  </a:lnTo>
                  <a:lnTo>
                    <a:pt x="2700641" y="65281"/>
                  </a:lnTo>
                  <a:lnTo>
                    <a:pt x="2708694" y="105749"/>
                  </a:lnTo>
                  <a:lnTo>
                    <a:pt x="2708694" y="528736"/>
                  </a:lnTo>
                  <a:lnTo>
                    <a:pt x="2700383" y="569907"/>
                  </a:lnTo>
                  <a:lnTo>
                    <a:pt x="2677719" y="603520"/>
                  </a:lnTo>
                  <a:lnTo>
                    <a:pt x="2644105" y="626178"/>
                  </a:lnTo>
                  <a:lnTo>
                    <a:pt x="2602944" y="634486"/>
                  </a:lnTo>
                  <a:lnTo>
                    <a:pt x="105749" y="634486"/>
                  </a:lnTo>
                  <a:lnTo>
                    <a:pt x="64586" y="626178"/>
                  </a:lnTo>
                  <a:lnTo>
                    <a:pt x="30973" y="603520"/>
                  </a:lnTo>
                  <a:lnTo>
                    <a:pt x="8310" y="569907"/>
                  </a:lnTo>
                  <a:lnTo>
                    <a:pt x="0" y="528736"/>
                  </a:lnTo>
                  <a:lnTo>
                    <a:pt x="0" y="105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94A2D3E6-D5BA-9D2D-EA55-7C750FCFF32C}"/>
                </a:ext>
              </a:extLst>
            </p:cNvPr>
            <p:cNvSpPr/>
            <p:nvPr/>
          </p:nvSpPr>
          <p:spPr>
            <a:xfrm>
              <a:off x="5321820" y="2254491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09" h="635000">
                  <a:moveTo>
                    <a:pt x="2602953" y="0"/>
                  </a:moveTo>
                  <a:lnTo>
                    <a:pt x="105752" y="0"/>
                  </a:lnTo>
                  <a:lnTo>
                    <a:pt x="64588" y="8310"/>
                  </a:lnTo>
                  <a:lnTo>
                    <a:pt x="30973" y="30973"/>
                  </a:lnTo>
                  <a:lnTo>
                    <a:pt x="8310" y="64588"/>
                  </a:lnTo>
                  <a:lnTo>
                    <a:pt x="0" y="105752"/>
                  </a:lnTo>
                  <a:lnTo>
                    <a:pt x="0" y="528751"/>
                  </a:lnTo>
                  <a:lnTo>
                    <a:pt x="8310" y="569908"/>
                  </a:lnTo>
                  <a:lnTo>
                    <a:pt x="30973" y="603519"/>
                  </a:lnTo>
                  <a:lnTo>
                    <a:pt x="64588" y="626181"/>
                  </a:lnTo>
                  <a:lnTo>
                    <a:pt x="105752" y="634492"/>
                  </a:lnTo>
                  <a:lnTo>
                    <a:pt x="2602953" y="634492"/>
                  </a:lnTo>
                  <a:lnTo>
                    <a:pt x="2644118" y="626181"/>
                  </a:lnTo>
                  <a:lnTo>
                    <a:pt x="2677733" y="603519"/>
                  </a:lnTo>
                  <a:lnTo>
                    <a:pt x="2700396" y="569908"/>
                  </a:lnTo>
                  <a:lnTo>
                    <a:pt x="2708706" y="528751"/>
                  </a:lnTo>
                  <a:lnTo>
                    <a:pt x="2708706" y="105752"/>
                  </a:lnTo>
                  <a:lnTo>
                    <a:pt x="2700658" y="65278"/>
                  </a:lnTo>
                  <a:lnTo>
                    <a:pt x="2677731" y="30975"/>
                  </a:lnTo>
                  <a:lnTo>
                    <a:pt x="2643419" y="8048"/>
                  </a:lnTo>
                  <a:lnTo>
                    <a:pt x="2602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80633265-188E-808B-3935-8F126F55FD07}"/>
                </a:ext>
              </a:extLst>
            </p:cNvPr>
            <p:cNvSpPr/>
            <p:nvPr/>
          </p:nvSpPr>
          <p:spPr>
            <a:xfrm>
              <a:off x="5321814" y="2254482"/>
              <a:ext cx="2708910" cy="635000"/>
            </a:xfrm>
            <a:custGeom>
              <a:avLst/>
              <a:gdLst/>
              <a:ahLst/>
              <a:cxnLst/>
              <a:rect l="l" t="t" r="r" b="b"/>
              <a:pathLst>
                <a:path w="2708909" h="635000">
                  <a:moveTo>
                    <a:pt x="0" y="105749"/>
                  </a:moveTo>
                  <a:lnTo>
                    <a:pt x="8310" y="64587"/>
                  </a:lnTo>
                  <a:lnTo>
                    <a:pt x="30974" y="30974"/>
                  </a:lnTo>
                  <a:lnTo>
                    <a:pt x="64588" y="8310"/>
                  </a:lnTo>
                  <a:lnTo>
                    <a:pt x="105749" y="0"/>
                  </a:lnTo>
                  <a:lnTo>
                    <a:pt x="2602944" y="0"/>
                  </a:lnTo>
                  <a:lnTo>
                    <a:pt x="2643416" y="8050"/>
                  </a:lnTo>
                  <a:lnTo>
                    <a:pt x="2677719" y="30974"/>
                  </a:lnTo>
                  <a:lnTo>
                    <a:pt x="2700641" y="65281"/>
                  </a:lnTo>
                  <a:lnTo>
                    <a:pt x="2708694" y="105749"/>
                  </a:lnTo>
                  <a:lnTo>
                    <a:pt x="2708694" y="528736"/>
                  </a:lnTo>
                  <a:lnTo>
                    <a:pt x="2700383" y="569907"/>
                  </a:lnTo>
                  <a:lnTo>
                    <a:pt x="2677719" y="603520"/>
                  </a:lnTo>
                  <a:lnTo>
                    <a:pt x="2644105" y="626178"/>
                  </a:lnTo>
                  <a:lnTo>
                    <a:pt x="2602944" y="634486"/>
                  </a:lnTo>
                  <a:lnTo>
                    <a:pt x="105749" y="634486"/>
                  </a:lnTo>
                  <a:lnTo>
                    <a:pt x="64588" y="626178"/>
                  </a:lnTo>
                  <a:lnTo>
                    <a:pt x="30974" y="603520"/>
                  </a:lnTo>
                  <a:lnTo>
                    <a:pt x="8310" y="569907"/>
                  </a:lnTo>
                  <a:lnTo>
                    <a:pt x="0" y="528736"/>
                  </a:lnTo>
                  <a:lnTo>
                    <a:pt x="0" y="1057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2812C9D7-EBE9-1662-A99D-FDF0DC114AB8}"/>
              </a:ext>
            </a:extLst>
          </p:cNvPr>
          <p:cNvSpPr txBox="1"/>
          <p:nvPr/>
        </p:nvSpPr>
        <p:spPr>
          <a:xfrm>
            <a:off x="1650560" y="2363971"/>
            <a:ext cx="5866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95445" algn="l"/>
              </a:tabLst>
            </a:pPr>
            <a:r>
              <a:rPr sz="2400" b="1" spc="175" dirty="0">
                <a:latin typeface="UnDinaru"/>
                <a:cs typeface="UnDinaru"/>
              </a:rPr>
              <a:t>Pre-</a:t>
            </a:r>
            <a:r>
              <a:rPr sz="2400" b="1" spc="100" dirty="0">
                <a:latin typeface="UnDinaru"/>
                <a:cs typeface="UnDinaru"/>
              </a:rPr>
              <a:t>trained</a:t>
            </a:r>
            <a:r>
              <a:rPr sz="2400" b="1" dirty="0">
                <a:latin typeface="UnDinaru"/>
                <a:cs typeface="UnDinaru"/>
              </a:rPr>
              <a:t>	</a:t>
            </a:r>
            <a:r>
              <a:rPr sz="2400" b="1" spc="155" dirty="0">
                <a:latin typeface="UnDinaru"/>
                <a:cs typeface="UnDinaru"/>
              </a:rPr>
              <a:t>Application</a:t>
            </a:r>
            <a:endParaRPr sz="2400">
              <a:latin typeface="UnDinaru"/>
              <a:cs typeface="UnDinaru"/>
            </a:endParaRPr>
          </a:p>
        </p:txBody>
      </p:sp>
      <p:grpSp>
        <p:nvGrpSpPr>
          <p:cNvPr id="20" name="object 13">
            <a:extLst>
              <a:ext uri="{FF2B5EF4-FFF2-40B4-BE49-F238E27FC236}">
                <a16:creationId xmlns:a16="http://schemas.microsoft.com/office/drawing/2014/main" id="{ADDADCFF-4F3F-38C5-0597-2AD71C718D81}"/>
              </a:ext>
            </a:extLst>
          </p:cNvPr>
          <p:cNvGrpSpPr/>
          <p:nvPr/>
        </p:nvGrpSpPr>
        <p:grpSpPr>
          <a:xfrm>
            <a:off x="1108710" y="3072081"/>
            <a:ext cx="2718435" cy="1097915"/>
            <a:chOff x="1108710" y="3072081"/>
            <a:chExt cx="2718435" cy="1097915"/>
          </a:xfrm>
        </p:grpSpPr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4DF9DD7E-06F8-E4D3-B33A-F2A44BAA5E4D}"/>
                </a:ext>
              </a:extLst>
            </p:cNvPr>
            <p:cNvSpPr/>
            <p:nvPr/>
          </p:nvSpPr>
          <p:spPr>
            <a:xfrm>
              <a:off x="1113475" y="3076854"/>
              <a:ext cx="2708910" cy="1088390"/>
            </a:xfrm>
            <a:custGeom>
              <a:avLst/>
              <a:gdLst/>
              <a:ahLst/>
              <a:cxnLst/>
              <a:rect l="l" t="t" r="r" b="b"/>
              <a:pathLst>
                <a:path w="2708910" h="1088389">
                  <a:moveTo>
                    <a:pt x="2527399" y="0"/>
                  </a:moveTo>
                  <a:lnTo>
                    <a:pt x="181302" y="0"/>
                  </a:lnTo>
                  <a:lnTo>
                    <a:pt x="133104" y="6476"/>
                  </a:lnTo>
                  <a:lnTo>
                    <a:pt x="89795" y="24754"/>
                  </a:lnTo>
                  <a:lnTo>
                    <a:pt x="53096" y="53111"/>
                  </a:lnTo>
                  <a:lnTo>
                    <a:pt x="24752" y="89799"/>
                  </a:lnTo>
                  <a:lnTo>
                    <a:pt x="6476" y="133108"/>
                  </a:lnTo>
                  <a:lnTo>
                    <a:pt x="0" y="181305"/>
                  </a:lnTo>
                  <a:lnTo>
                    <a:pt x="0" y="906504"/>
                  </a:lnTo>
                  <a:lnTo>
                    <a:pt x="6476" y="954701"/>
                  </a:lnTo>
                  <a:lnTo>
                    <a:pt x="24752" y="998010"/>
                  </a:lnTo>
                  <a:lnTo>
                    <a:pt x="53101" y="1034702"/>
                  </a:lnTo>
                  <a:lnTo>
                    <a:pt x="89795" y="1063051"/>
                  </a:lnTo>
                  <a:lnTo>
                    <a:pt x="133104" y="1081328"/>
                  </a:lnTo>
                  <a:lnTo>
                    <a:pt x="181302" y="1087804"/>
                  </a:lnTo>
                  <a:lnTo>
                    <a:pt x="2527399" y="1087804"/>
                  </a:lnTo>
                  <a:lnTo>
                    <a:pt x="2575595" y="1081328"/>
                  </a:lnTo>
                  <a:lnTo>
                    <a:pt x="2618904" y="1063051"/>
                  </a:lnTo>
                  <a:lnTo>
                    <a:pt x="2655599" y="1034702"/>
                  </a:lnTo>
                  <a:lnTo>
                    <a:pt x="2683949" y="998010"/>
                  </a:lnTo>
                  <a:lnTo>
                    <a:pt x="2702227" y="954701"/>
                  </a:lnTo>
                  <a:lnTo>
                    <a:pt x="2708704" y="906504"/>
                  </a:lnTo>
                  <a:lnTo>
                    <a:pt x="2708704" y="181305"/>
                  </a:lnTo>
                  <a:lnTo>
                    <a:pt x="2694902" y="111926"/>
                  </a:lnTo>
                  <a:lnTo>
                    <a:pt x="2655585" y="53105"/>
                  </a:lnTo>
                  <a:lnTo>
                    <a:pt x="2596777" y="13801"/>
                  </a:lnTo>
                  <a:lnTo>
                    <a:pt x="25273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407C8989-442E-3014-3AE7-9AD74FC662C2}"/>
                </a:ext>
              </a:extLst>
            </p:cNvPr>
            <p:cNvSpPr/>
            <p:nvPr/>
          </p:nvSpPr>
          <p:spPr>
            <a:xfrm>
              <a:off x="1113472" y="3076843"/>
              <a:ext cx="2708910" cy="1088390"/>
            </a:xfrm>
            <a:custGeom>
              <a:avLst/>
              <a:gdLst/>
              <a:ahLst/>
              <a:cxnLst/>
              <a:rect l="l" t="t" r="r" b="b"/>
              <a:pathLst>
                <a:path w="2708910" h="1088389">
                  <a:moveTo>
                    <a:pt x="0" y="181299"/>
                  </a:moveTo>
                  <a:lnTo>
                    <a:pt x="6476" y="133104"/>
                  </a:lnTo>
                  <a:lnTo>
                    <a:pt x="24752" y="89796"/>
                  </a:lnTo>
                  <a:lnTo>
                    <a:pt x="53101" y="53103"/>
                  </a:lnTo>
                  <a:lnTo>
                    <a:pt x="89793" y="24753"/>
                  </a:lnTo>
                  <a:lnTo>
                    <a:pt x="133102" y="6476"/>
                  </a:lnTo>
                  <a:lnTo>
                    <a:pt x="181299" y="0"/>
                  </a:lnTo>
                  <a:lnTo>
                    <a:pt x="2527394" y="0"/>
                  </a:lnTo>
                  <a:lnTo>
                    <a:pt x="2596772" y="13799"/>
                  </a:lnTo>
                  <a:lnTo>
                    <a:pt x="2655594" y="53099"/>
                  </a:lnTo>
                  <a:lnTo>
                    <a:pt x="2694894" y="111921"/>
                  </a:lnTo>
                  <a:lnTo>
                    <a:pt x="2708694" y="181299"/>
                  </a:lnTo>
                  <a:lnTo>
                    <a:pt x="2708694" y="906498"/>
                  </a:lnTo>
                  <a:lnTo>
                    <a:pt x="2702218" y="954693"/>
                  </a:lnTo>
                  <a:lnTo>
                    <a:pt x="2683940" y="998001"/>
                  </a:lnTo>
                  <a:lnTo>
                    <a:pt x="2655591" y="1034694"/>
                  </a:lnTo>
                  <a:lnTo>
                    <a:pt x="2618898" y="1063044"/>
                  </a:lnTo>
                  <a:lnTo>
                    <a:pt x="2575590" y="1081321"/>
                  </a:lnTo>
                  <a:lnTo>
                    <a:pt x="2527394" y="1087797"/>
                  </a:lnTo>
                  <a:lnTo>
                    <a:pt x="181299" y="1087797"/>
                  </a:lnTo>
                  <a:lnTo>
                    <a:pt x="133102" y="1081321"/>
                  </a:lnTo>
                  <a:lnTo>
                    <a:pt x="89793" y="1063044"/>
                  </a:lnTo>
                  <a:lnTo>
                    <a:pt x="53101" y="1034694"/>
                  </a:lnTo>
                  <a:lnTo>
                    <a:pt x="24752" y="998001"/>
                  </a:lnTo>
                  <a:lnTo>
                    <a:pt x="6476" y="954693"/>
                  </a:lnTo>
                  <a:lnTo>
                    <a:pt x="0" y="906498"/>
                  </a:lnTo>
                  <a:lnTo>
                    <a:pt x="0" y="181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6">
            <a:extLst>
              <a:ext uri="{FF2B5EF4-FFF2-40B4-BE49-F238E27FC236}">
                <a16:creationId xmlns:a16="http://schemas.microsoft.com/office/drawing/2014/main" id="{BA88ED10-922D-8922-710F-4387BDFC59F2}"/>
              </a:ext>
            </a:extLst>
          </p:cNvPr>
          <p:cNvSpPr txBox="1"/>
          <p:nvPr/>
        </p:nvSpPr>
        <p:spPr>
          <a:xfrm>
            <a:off x="1650560" y="3324601"/>
            <a:ext cx="16174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 marR="5080" indent="-26035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Noto Sans CJK HK"/>
                <a:cs typeface="Noto Sans CJK HK"/>
              </a:rPr>
              <a:t>자기</a:t>
            </a:r>
            <a:r>
              <a:rPr sz="1800" b="1" spc="95" dirty="0">
                <a:latin typeface="Noto Sans CJK HK"/>
                <a:cs typeface="Noto Sans CJK HK"/>
              </a:rPr>
              <a:t> </a:t>
            </a:r>
            <a:r>
              <a:rPr sz="1800" b="1" spc="125" dirty="0">
                <a:latin typeface="Noto Sans CJK HK"/>
                <a:cs typeface="Noto Sans CJK HK"/>
              </a:rPr>
              <a:t>지도학습 빅데이터</a:t>
            </a:r>
            <a:endParaRPr sz="1800" dirty="0">
              <a:latin typeface="Noto Sans CJK HK"/>
              <a:cs typeface="Noto Sans CJK HK"/>
            </a:endParaRPr>
          </a:p>
        </p:txBody>
      </p:sp>
      <p:grpSp>
        <p:nvGrpSpPr>
          <p:cNvPr id="24" name="object 17">
            <a:extLst>
              <a:ext uri="{FF2B5EF4-FFF2-40B4-BE49-F238E27FC236}">
                <a16:creationId xmlns:a16="http://schemas.microsoft.com/office/drawing/2014/main" id="{C7D05DA8-8906-C341-F07A-1B9B73E9168C}"/>
              </a:ext>
            </a:extLst>
          </p:cNvPr>
          <p:cNvGrpSpPr/>
          <p:nvPr/>
        </p:nvGrpSpPr>
        <p:grpSpPr>
          <a:xfrm>
            <a:off x="5317051" y="3072081"/>
            <a:ext cx="2718435" cy="1097915"/>
            <a:chOff x="5317051" y="3072081"/>
            <a:chExt cx="2718435" cy="109791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98212686-876C-3F4B-E9CF-F1FEF032215F}"/>
                </a:ext>
              </a:extLst>
            </p:cNvPr>
            <p:cNvSpPr/>
            <p:nvPr/>
          </p:nvSpPr>
          <p:spPr>
            <a:xfrm>
              <a:off x="5321820" y="3076854"/>
              <a:ext cx="2708910" cy="1088390"/>
            </a:xfrm>
            <a:custGeom>
              <a:avLst/>
              <a:gdLst/>
              <a:ahLst/>
              <a:cxnLst/>
              <a:rect l="l" t="t" r="r" b="b"/>
              <a:pathLst>
                <a:path w="2708909" h="1088389">
                  <a:moveTo>
                    <a:pt x="2527401" y="0"/>
                  </a:moveTo>
                  <a:lnTo>
                    <a:pt x="181305" y="0"/>
                  </a:lnTo>
                  <a:lnTo>
                    <a:pt x="133108" y="6476"/>
                  </a:lnTo>
                  <a:lnTo>
                    <a:pt x="89799" y="24754"/>
                  </a:lnTo>
                  <a:lnTo>
                    <a:pt x="53100" y="53111"/>
                  </a:lnTo>
                  <a:lnTo>
                    <a:pt x="24754" y="89799"/>
                  </a:lnTo>
                  <a:lnTo>
                    <a:pt x="6476" y="133108"/>
                  </a:lnTo>
                  <a:lnTo>
                    <a:pt x="0" y="181305"/>
                  </a:lnTo>
                  <a:lnTo>
                    <a:pt x="0" y="906504"/>
                  </a:lnTo>
                  <a:lnTo>
                    <a:pt x="6476" y="954701"/>
                  </a:lnTo>
                  <a:lnTo>
                    <a:pt x="24754" y="998010"/>
                  </a:lnTo>
                  <a:lnTo>
                    <a:pt x="53105" y="1034702"/>
                  </a:lnTo>
                  <a:lnTo>
                    <a:pt x="89799" y="1063051"/>
                  </a:lnTo>
                  <a:lnTo>
                    <a:pt x="133108" y="1081328"/>
                  </a:lnTo>
                  <a:lnTo>
                    <a:pt x="181305" y="1087804"/>
                  </a:lnTo>
                  <a:lnTo>
                    <a:pt x="2527401" y="1087804"/>
                  </a:lnTo>
                  <a:lnTo>
                    <a:pt x="2575597" y="1081328"/>
                  </a:lnTo>
                  <a:lnTo>
                    <a:pt x="2618907" y="1063051"/>
                  </a:lnTo>
                  <a:lnTo>
                    <a:pt x="2655601" y="1034702"/>
                  </a:lnTo>
                  <a:lnTo>
                    <a:pt x="2683952" y="998010"/>
                  </a:lnTo>
                  <a:lnTo>
                    <a:pt x="2702230" y="954701"/>
                  </a:lnTo>
                  <a:lnTo>
                    <a:pt x="2708706" y="906504"/>
                  </a:lnTo>
                  <a:lnTo>
                    <a:pt x="2708706" y="181305"/>
                  </a:lnTo>
                  <a:lnTo>
                    <a:pt x="2694906" y="111926"/>
                  </a:lnTo>
                  <a:lnTo>
                    <a:pt x="2655600" y="53105"/>
                  </a:lnTo>
                  <a:lnTo>
                    <a:pt x="2596781" y="13801"/>
                  </a:lnTo>
                  <a:lnTo>
                    <a:pt x="2527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631CA0A2-7281-7EE3-D4B1-BFE8932AAACA}"/>
                </a:ext>
              </a:extLst>
            </p:cNvPr>
            <p:cNvSpPr/>
            <p:nvPr/>
          </p:nvSpPr>
          <p:spPr>
            <a:xfrm>
              <a:off x="5321814" y="3076843"/>
              <a:ext cx="2708910" cy="1088390"/>
            </a:xfrm>
            <a:custGeom>
              <a:avLst/>
              <a:gdLst/>
              <a:ahLst/>
              <a:cxnLst/>
              <a:rect l="l" t="t" r="r" b="b"/>
              <a:pathLst>
                <a:path w="2708909" h="1088389">
                  <a:moveTo>
                    <a:pt x="0" y="181299"/>
                  </a:moveTo>
                  <a:lnTo>
                    <a:pt x="6476" y="133104"/>
                  </a:lnTo>
                  <a:lnTo>
                    <a:pt x="24753" y="89796"/>
                  </a:lnTo>
                  <a:lnTo>
                    <a:pt x="53103" y="53103"/>
                  </a:lnTo>
                  <a:lnTo>
                    <a:pt x="89796" y="24753"/>
                  </a:lnTo>
                  <a:lnTo>
                    <a:pt x="133104" y="6476"/>
                  </a:lnTo>
                  <a:lnTo>
                    <a:pt x="181299" y="0"/>
                  </a:lnTo>
                  <a:lnTo>
                    <a:pt x="2527394" y="0"/>
                  </a:lnTo>
                  <a:lnTo>
                    <a:pt x="2596772" y="13799"/>
                  </a:lnTo>
                  <a:lnTo>
                    <a:pt x="2655594" y="53099"/>
                  </a:lnTo>
                  <a:lnTo>
                    <a:pt x="2694894" y="111921"/>
                  </a:lnTo>
                  <a:lnTo>
                    <a:pt x="2708694" y="181299"/>
                  </a:lnTo>
                  <a:lnTo>
                    <a:pt x="2708694" y="906498"/>
                  </a:lnTo>
                  <a:lnTo>
                    <a:pt x="2702218" y="954693"/>
                  </a:lnTo>
                  <a:lnTo>
                    <a:pt x="2683940" y="998001"/>
                  </a:lnTo>
                  <a:lnTo>
                    <a:pt x="2655591" y="1034694"/>
                  </a:lnTo>
                  <a:lnTo>
                    <a:pt x="2618898" y="1063044"/>
                  </a:lnTo>
                  <a:lnTo>
                    <a:pt x="2575590" y="1081321"/>
                  </a:lnTo>
                  <a:lnTo>
                    <a:pt x="2527394" y="1087797"/>
                  </a:lnTo>
                  <a:lnTo>
                    <a:pt x="181299" y="1087797"/>
                  </a:lnTo>
                  <a:lnTo>
                    <a:pt x="133104" y="1081321"/>
                  </a:lnTo>
                  <a:lnTo>
                    <a:pt x="89796" y="1063044"/>
                  </a:lnTo>
                  <a:lnTo>
                    <a:pt x="53103" y="1034694"/>
                  </a:lnTo>
                  <a:lnTo>
                    <a:pt x="24753" y="998001"/>
                  </a:lnTo>
                  <a:lnTo>
                    <a:pt x="6476" y="954693"/>
                  </a:lnTo>
                  <a:lnTo>
                    <a:pt x="0" y="906498"/>
                  </a:lnTo>
                  <a:lnTo>
                    <a:pt x="0" y="181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0">
            <a:extLst>
              <a:ext uri="{FF2B5EF4-FFF2-40B4-BE49-F238E27FC236}">
                <a16:creationId xmlns:a16="http://schemas.microsoft.com/office/drawing/2014/main" id="{E564CB69-ACAF-41D2-ADE7-FB53FC74C229}"/>
              </a:ext>
            </a:extLst>
          </p:cNvPr>
          <p:cNvSpPr txBox="1"/>
          <p:nvPr/>
        </p:nvSpPr>
        <p:spPr>
          <a:xfrm>
            <a:off x="5945925" y="3324601"/>
            <a:ext cx="1826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latin typeface="Noto Sans CJK HK"/>
                <a:cs typeface="Noto Sans CJK HK"/>
              </a:rPr>
              <a:t>처리된</a:t>
            </a:r>
            <a:r>
              <a:rPr sz="1800" b="1" spc="100" dirty="0">
                <a:latin typeface="Noto Sans CJK HK"/>
                <a:cs typeface="Noto Sans CJK HK"/>
              </a:rPr>
              <a:t> </a:t>
            </a:r>
            <a:r>
              <a:rPr sz="1800" b="1" spc="120" dirty="0">
                <a:latin typeface="Noto Sans CJK HK"/>
                <a:cs typeface="Noto Sans CJK HK"/>
              </a:rPr>
              <a:t>데이터 </a:t>
            </a:r>
            <a:r>
              <a:rPr sz="1800" b="1" spc="145" dirty="0">
                <a:latin typeface="Noto Sans CJK HK"/>
                <a:cs typeface="Noto Sans CJK HK"/>
              </a:rPr>
              <a:t>사용자</a:t>
            </a:r>
            <a:r>
              <a:rPr sz="1800" b="1" spc="100" dirty="0">
                <a:latin typeface="Noto Sans CJK HK"/>
                <a:cs typeface="Noto Sans CJK HK"/>
              </a:rPr>
              <a:t> </a:t>
            </a:r>
            <a:r>
              <a:rPr sz="1800" b="1" spc="120" dirty="0">
                <a:latin typeface="Noto Sans CJK HK"/>
                <a:cs typeface="Noto Sans CJK HK"/>
              </a:rPr>
              <a:t>피드백</a:t>
            </a:r>
            <a:endParaRPr sz="1800" dirty="0">
              <a:latin typeface="Noto Sans CJK HK"/>
              <a:cs typeface="Noto Sans CJK HK"/>
            </a:endParaRPr>
          </a:p>
        </p:txBody>
      </p:sp>
      <p:grpSp>
        <p:nvGrpSpPr>
          <p:cNvPr id="29" name="object 21">
            <a:extLst>
              <a:ext uri="{FF2B5EF4-FFF2-40B4-BE49-F238E27FC236}">
                <a16:creationId xmlns:a16="http://schemas.microsoft.com/office/drawing/2014/main" id="{C7BE9963-01AD-48B4-FB95-6032BC837390}"/>
              </a:ext>
            </a:extLst>
          </p:cNvPr>
          <p:cNvGrpSpPr/>
          <p:nvPr/>
        </p:nvGrpSpPr>
        <p:grpSpPr>
          <a:xfrm>
            <a:off x="4114529" y="3389630"/>
            <a:ext cx="915035" cy="462280"/>
            <a:chOff x="4114529" y="3389630"/>
            <a:chExt cx="915035" cy="462280"/>
          </a:xfrm>
        </p:grpSpPr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B7576CB4-E4F0-8B7B-48EA-B6DD64ED8BC9}"/>
                </a:ext>
              </a:extLst>
            </p:cNvPr>
            <p:cNvSpPr/>
            <p:nvPr/>
          </p:nvSpPr>
          <p:spPr>
            <a:xfrm>
              <a:off x="4119295" y="3394405"/>
              <a:ext cx="905510" cy="452755"/>
            </a:xfrm>
            <a:custGeom>
              <a:avLst/>
              <a:gdLst/>
              <a:ahLst/>
              <a:cxnLst/>
              <a:rect l="l" t="t" r="r" b="b"/>
              <a:pathLst>
                <a:path w="905510" h="452754">
                  <a:moveTo>
                    <a:pt x="679056" y="0"/>
                  </a:moveTo>
                  <a:lnTo>
                    <a:pt x="679056" y="113169"/>
                  </a:lnTo>
                  <a:lnTo>
                    <a:pt x="0" y="113169"/>
                  </a:lnTo>
                  <a:lnTo>
                    <a:pt x="0" y="339521"/>
                  </a:lnTo>
                  <a:lnTo>
                    <a:pt x="679056" y="339521"/>
                  </a:lnTo>
                  <a:lnTo>
                    <a:pt x="679056" y="452691"/>
                  </a:lnTo>
                  <a:lnTo>
                    <a:pt x="905408" y="226339"/>
                  </a:lnTo>
                  <a:lnTo>
                    <a:pt x="679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92496486-2834-F3C8-8BCA-AC1058D532D1}"/>
                </a:ext>
              </a:extLst>
            </p:cNvPr>
            <p:cNvSpPr/>
            <p:nvPr/>
          </p:nvSpPr>
          <p:spPr>
            <a:xfrm>
              <a:off x="4119291" y="3394393"/>
              <a:ext cx="905510" cy="452755"/>
            </a:xfrm>
            <a:custGeom>
              <a:avLst/>
              <a:gdLst/>
              <a:ahLst/>
              <a:cxnLst/>
              <a:rect l="l" t="t" r="r" b="b"/>
              <a:pathLst>
                <a:path w="905510" h="452754">
                  <a:moveTo>
                    <a:pt x="0" y="113174"/>
                  </a:moveTo>
                  <a:lnTo>
                    <a:pt x="679048" y="113174"/>
                  </a:lnTo>
                  <a:lnTo>
                    <a:pt x="679048" y="0"/>
                  </a:lnTo>
                  <a:lnTo>
                    <a:pt x="905398" y="226349"/>
                  </a:lnTo>
                  <a:lnTo>
                    <a:pt x="679048" y="452699"/>
                  </a:lnTo>
                  <a:lnTo>
                    <a:pt x="679048" y="339524"/>
                  </a:lnTo>
                  <a:lnTo>
                    <a:pt x="0" y="339524"/>
                  </a:lnTo>
                  <a:lnTo>
                    <a:pt x="0" y="11317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668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76C6240-23C2-F2CA-1E62-C4A3D715F4ED}"/>
              </a:ext>
            </a:extLst>
          </p:cNvPr>
          <p:cNvSpPr txBox="1">
            <a:spLocks/>
          </p:cNvSpPr>
          <p:nvPr/>
        </p:nvSpPr>
        <p:spPr>
          <a:xfrm>
            <a:off x="3003139" y="1667736"/>
            <a:ext cx="3137722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175" dirty="0">
                <a:solidFill>
                  <a:srgbClr val="FFFFFF"/>
                </a:solidFill>
              </a:rPr>
              <a:t>Foundation</a:t>
            </a:r>
            <a:r>
              <a:rPr lang="en-US" sz="2400" spc="125" dirty="0">
                <a:solidFill>
                  <a:srgbClr val="FFFFFF"/>
                </a:solidFill>
              </a:rPr>
              <a:t> </a:t>
            </a:r>
            <a:r>
              <a:rPr lang="en-US" sz="2400" spc="120" dirty="0">
                <a:solidFill>
                  <a:srgbClr val="FFFFFF"/>
                </a:solidFill>
              </a:rPr>
              <a:t>Models</a:t>
            </a:r>
            <a:endParaRPr lang="en-US" sz="2400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7A47E71B-BF8D-E1D9-730E-6FE3A59B4303}"/>
              </a:ext>
            </a:extLst>
          </p:cNvPr>
          <p:cNvGrpSpPr/>
          <p:nvPr/>
        </p:nvGrpSpPr>
        <p:grpSpPr>
          <a:xfrm>
            <a:off x="2516582" y="1425684"/>
            <a:ext cx="4110990" cy="2508250"/>
            <a:chOff x="2516582" y="1425684"/>
            <a:chExt cx="4110990" cy="250825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25EE6D7F-2146-8054-E449-6C437DFC1197}"/>
                </a:ext>
              </a:extLst>
            </p:cNvPr>
            <p:cNvSpPr/>
            <p:nvPr/>
          </p:nvSpPr>
          <p:spPr>
            <a:xfrm>
              <a:off x="2521343" y="1430451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3684854" y="0"/>
                  </a:moveTo>
                  <a:lnTo>
                    <a:pt x="416458" y="0"/>
                  </a:lnTo>
                  <a:lnTo>
                    <a:pt x="367891" y="2801"/>
                  </a:lnTo>
                  <a:lnTo>
                    <a:pt x="320970" y="10998"/>
                  </a:lnTo>
                  <a:lnTo>
                    <a:pt x="276006" y="24278"/>
                  </a:lnTo>
                  <a:lnTo>
                    <a:pt x="233313" y="42327"/>
                  </a:lnTo>
                  <a:lnTo>
                    <a:pt x="193202" y="64835"/>
                  </a:lnTo>
                  <a:lnTo>
                    <a:pt x="155987" y="91488"/>
                  </a:lnTo>
                  <a:lnTo>
                    <a:pt x="121980" y="121973"/>
                  </a:lnTo>
                  <a:lnTo>
                    <a:pt x="91493" y="155979"/>
                  </a:lnTo>
                  <a:lnTo>
                    <a:pt x="64839" y="193193"/>
                  </a:lnTo>
                  <a:lnTo>
                    <a:pt x="42330" y="233303"/>
                  </a:lnTo>
                  <a:lnTo>
                    <a:pt x="24279" y="275995"/>
                  </a:lnTo>
                  <a:lnTo>
                    <a:pt x="10999" y="320958"/>
                  </a:lnTo>
                  <a:lnTo>
                    <a:pt x="2801" y="367879"/>
                  </a:lnTo>
                  <a:lnTo>
                    <a:pt x="0" y="416445"/>
                  </a:lnTo>
                  <a:lnTo>
                    <a:pt x="0" y="2082253"/>
                  </a:lnTo>
                  <a:lnTo>
                    <a:pt x="2801" y="2130820"/>
                  </a:lnTo>
                  <a:lnTo>
                    <a:pt x="10999" y="2177741"/>
                  </a:lnTo>
                  <a:lnTo>
                    <a:pt x="24279" y="2222703"/>
                  </a:lnTo>
                  <a:lnTo>
                    <a:pt x="42330" y="2265396"/>
                  </a:lnTo>
                  <a:lnTo>
                    <a:pt x="64839" y="2305505"/>
                  </a:lnTo>
                  <a:lnTo>
                    <a:pt x="91493" y="2342719"/>
                  </a:lnTo>
                  <a:lnTo>
                    <a:pt x="121980" y="2376724"/>
                  </a:lnTo>
                  <a:lnTo>
                    <a:pt x="155987" y="2407210"/>
                  </a:lnTo>
                  <a:lnTo>
                    <a:pt x="193202" y="2433863"/>
                  </a:lnTo>
                  <a:lnTo>
                    <a:pt x="233313" y="2456370"/>
                  </a:lnTo>
                  <a:lnTo>
                    <a:pt x="276006" y="2474420"/>
                  </a:lnTo>
                  <a:lnTo>
                    <a:pt x="320970" y="2487699"/>
                  </a:lnTo>
                  <a:lnTo>
                    <a:pt x="367891" y="2495896"/>
                  </a:lnTo>
                  <a:lnTo>
                    <a:pt x="416458" y="2498698"/>
                  </a:lnTo>
                  <a:lnTo>
                    <a:pt x="3684854" y="2498698"/>
                  </a:lnTo>
                  <a:lnTo>
                    <a:pt x="3733420" y="2495896"/>
                  </a:lnTo>
                  <a:lnTo>
                    <a:pt x="3780341" y="2487699"/>
                  </a:lnTo>
                  <a:lnTo>
                    <a:pt x="3825304" y="2474420"/>
                  </a:lnTo>
                  <a:lnTo>
                    <a:pt x="3867996" y="2456370"/>
                  </a:lnTo>
                  <a:lnTo>
                    <a:pt x="3908105" y="2433863"/>
                  </a:lnTo>
                  <a:lnTo>
                    <a:pt x="3945319" y="2407210"/>
                  </a:lnTo>
                  <a:lnTo>
                    <a:pt x="3979325" y="2376724"/>
                  </a:lnTo>
                  <a:lnTo>
                    <a:pt x="4009811" y="2342719"/>
                  </a:lnTo>
                  <a:lnTo>
                    <a:pt x="4036464" y="2305505"/>
                  </a:lnTo>
                  <a:lnTo>
                    <a:pt x="4058971" y="2265396"/>
                  </a:lnTo>
                  <a:lnTo>
                    <a:pt x="4077021" y="2222703"/>
                  </a:lnTo>
                  <a:lnTo>
                    <a:pt x="4090301" y="2177741"/>
                  </a:lnTo>
                  <a:lnTo>
                    <a:pt x="4098498" y="2130820"/>
                  </a:lnTo>
                  <a:lnTo>
                    <a:pt x="4101299" y="2082253"/>
                  </a:lnTo>
                  <a:lnTo>
                    <a:pt x="4101299" y="416445"/>
                  </a:lnTo>
                  <a:lnTo>
                    <a:pt x="4098642" y="369454"/>
                  </a:lnTo>
                  <a:lnTo>
                    <a:pt x="4090781" y="323425"/>
                  </a:lnTo>
                  <a:lnTo>
                    <a:pt x="4077886" y="278766"/>
                  </a:lnTo>
                  <a:lnTo>
                    <a:pt x="4060125" y="235884"/>
                  </a:lnTo>
                  <a:lnTo>
                    <a:pt x="4037666" y="195186"/>
                  </a:lnTo>
                  <a:lnTo>
                    <a:pt x="4010678" y="157079"/>
                  </a:lnTo>
                  <a:lnTo>
                    <a:pt x="3979329" y="121970"/>
                  </a:lnTo>
                  <a:lnTo>
                    <a:pt x="3944224" y="90625"/>
                  </a:lnTo>
                  <a:lnTo>
                    <a:pt x="3906119" y="63638"/>
                  </a:lnTo>
                  <a:lnTo>
                    <a:pt x="3865420" y="41179"/>
                  </a:lnTo>
                  <a:lnTo>
                    <a:pt x="3822537" y="23417"/>
                  </a:lnTo>
                  <a:lnTo>
                    <a:pt x="3777876" y="10520"/>
                  </a:lnTo>
                  <a:lnTo>
                    <a:pt x="3731845" y="2658"/>
                  </a:lnTo>
                  <a:lnTo>
                    <a:pt x="3684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9E8B1382-7DB3-A4E7-2440-2231CEF777E5}"/>
                </a:ext>
              </a:extLst>
            </p:cNvPr>
            <p:cNvSpPr/>
            <p:nvPr/>
          </p:nvSpPr>
          <p:spPr>
            <a:xfrm>
              <a:off x="2521344" y="1430447"/>
              <a:ext cx="4101465" cy="2498725"/>
            </a:xfrm>
            <a:custGeom>
              <a:avLst/>
              <a:gdLst/>
              <a:ahLst/>
              <a:cxnLst/>
              <a:rect l="l" t="t" r="r" b="b"/>
              <a:pathLst>
                <a:path w="4101465" h="2498725">
                  <a:moveTo>
                    <a:pt x="0" y="416449"/>
                  </a:moveTo>
                  <a:lnTo>
                    <a:pt x="2801" y="367882"/>
                  </a:lnTo>
                  <a:lnTo>
                    <a:pt x="10998" y="320960"/>
                  </a:lnTo>
                  <a:lnTo>
                    <a:pt x="24278" y="275997"/>
                  </a:lnTo>
                  <a:lnTo>
                    <a:pt x="42328" y="233304"/>
                  </a:lnTo>
                  <a:lnTo>
                    <a:pt x="64835" y="193195"/>
                  </a:lnTo>
                  <a:lnTo>
                    <a:pt x="91488" y="155981"/>
                  </a:lnTo>
                  <a:lnTo>
                    <a:pt x="121974" y="121974"/>
                  </a:lnTo>
                  <a:lnTo>
                    <a:pt x="155981" y="91488"/>
                  </a:lnTo>
                  <a:lnTo>
                    <a:pt x="193195" y="64835"/>
                  </a:lnTo>
                  <a:lnTo>
                    <a:pt x="233304" y="42328"/>
                  </a:lnTo>
                  <a:lnTo>
                    <a:pt x="275997" y="24278"/>
                  </a:lnTo>
                  <a:lnTo>
                    <a:pt x="320960" y="10998"/>
                  </a:lnTo>
                  <a:lnTo>
                    <a:pt x="367882" y="2801"/>
                  </a:lnTo>
                  <a:lnTo>
                    <a:pt x="416449" y="0"/>
                  </a:lnTo>
                  <a:lnTo>
                    <a:pt x="3684842" y="0"/>
                  </a:lnTo>
                  <a:lnTo>
                    <a:pt x="3731833" y="2658"/>
                  </a:lnTo>
                  <a:lnTo>
                    <a:pt x="3777862" y="10519"/>
                  </a:lnTo>
                  <a:lnTo>
                    <a:pt x="3822521" y="23416"/>
                  </a:lnTo>
                  <a:lnTo>
                    <a:pt x="3865404" y="41178"/>
                  </a:lnTo>
                  <a:lnTo>
                    <a:pt x="3906103" y="63638"/>
                  </a:lnTo>
                  <a:lnTo>
                    <a:pt x="3944209" y="90626"/>
                  </a:lnTo>
                  <a:lnTo>
                    <a:pt x="3979316" y="121974"/>
                  </a:lnTo>
                  <a:lnTo>
                    <a:pt x="4010664" y="157081"/>
                  </a:lnTo>
                  <a:lnTo>
                    <a:pt x="4037653" y="195188"/>
                  </a:lnTo>
                  <a:lnTo>
                    <a:pt x="4060112" y="235886"/>
                  </a:lnTo>
                  <a:lnTo>
                    <a:pt x="4077875" y="278769"/>
                  </a:lnTo>
                  <a:lnTo>
                    <a:pt x="4090771" y="323429"/>
                  </a:lnTo>
                  <a:lnTo>
                    <a:pt x="4098633" y="369458"/>
                  </a:lnTo>
                  <a:lnTo>
                    <a:pt x="4101291" y="416449"/>
                  </a:lnTo>
                  <a:lnTo>
                    <a:pt x="4101291" y="2082245"/>
                  </a:lnTo>
                  <a:lnTo>
                    <a:pt x="4098489" y="2130812"/>
                  </a:lnTo>
                  <a:lnTo>
                    <a:pt x="4090293" y="2177734"/>
                  </a:lnTo>
                  <a:lnTo>
                    <a:pt x="4077013" y="2222697"/>
                  </a:lnTo>
                  <a:lnTo>
                    <a:pt x="4058963" y="2265390"/>
                  </a:lnTo>
                  <a:lnTo>
                    <a:pt x="4036455" y="2305499"/>
                  </a:lnTo>
                  <a:lnTo>
                    <a:pt x="4009802" y="2342713"/>
                  </a:lnTo>
                  <a:lnTo>
                    <a:pt x="3979316" y="2376720"/>
                  </a:lnTo>
                  <a:lnTo>
                    <a:pt x="3945310" y="2407206"/>
                  </a:lnTo>
                  <a:lnTo>
                    <a:pt x="3908096" y="2433859"/>
                  </a:lnTo>
                  <a:lnTo>
                    <a:pt x="3867986" y="2456366"/>
                  </a:lnTo>
                  <a:lnTo>
                    <a:pt x="3825294" y="2474416"/>
                  </a:lnTo>
                  <a:lnTo>
                    <a:pt x="3780330" y="2487696"/>
                  </a:lnTo>
                  <a:lnTo>
                    <a:pt x="3733409" y="2495893"/>
                  </a:lnTo>
                  <a:lnTo>
                    <a:pt x="3684842" y="2498694"/>
                  </a:lnTo>
                  <a:lnTo>
                    <a:pt x="416449" y="2498694"/>
                  </a:lnTo>
                  <a:lnTo>
                    <a:pt x="367882" y="2495893"/>
                  </a:lnTo>
                  <a:lnTo>
                    <a:pt x="320960" y="2487696"/>
                  </a:lnTo>
                  <a:lnTo>
                    <a:pt x="275997" y="2474416"/>
                  </a:lnTo>
                  <a:lnTo>
                    <a:pt x="233304" y="2456366"/>
                  </a:lnTo>
                  <a:lnTo>
                    <a:pt x="193195" y="2433859"/>
                  </a:lnTo>
                  <a:lnTo>
                    <a:pt x="155981" y="2407206"/>
                  </a:lnTo>
                  <a:lnTo>
                    <a:pt x="121974" y="2376720"/>
                  </a:lnTo>
                  <a:lnTo>
                    <a:pt x="91488" y="2342713"/>
                  </a:lnTo>
                  <a:lnTo>
                    <a:pt x="64835" y="2305499"/>
                  </a:lnTo>
                  <a:lnTo>
                    <a:pt x="42328" y="2265390"/>
                  </a:lnTo>
                  <a:lnTo>
                    <a:pt x="24278" y="2222697"/>
                  </a:lnTo>
                  <a:lnTo>
                    <a:pt x="10998" y="2177734"/>
                  </a:lnTo>
                  <a:lnTo>
                    <a:pt x="2801" y="2130812"/>
                  </a:lnTo>
                  <a:lnTo>
                    <a:pt x="0" y="2082245"/>
                  </a:lnTo>
                  <a:lnTo>
                    <a:pt x="0" y="416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409F1720-6539-EB67-7488-F2651106E845}"/>
              </a:ext>
            </a:extLst>
          </p:cNvPr>
          <p:cNvSpPr txBox="1"/>
          <p:nvPr/>
        </p:nvSpPr>
        <p:spPr>
          <a:xfrm>
            <a:off x="4161409" y="2472029"/>
            <a:ext cx="109639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20" dirty="0">
                <a:solidFill>
                  <a:srgbClr val="FFFFFF"/>
                </a:solidFill>
                <a:latin typeface="UnDinaru"/>
                <a:cs typeface="UnDinaru"/>
              </a:rPr>
              <a:t>LLMs</a:t>
            </a:r>
            <a:endParaRPr sz="2400" dirty="0">
              <a:latin typeface="UnDinaru"/>
              <a:cs typeface="UnDinaru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881DD3A-8461-5AC5-694F-21CCA396B687}"/>
              </a:ext>
            </a:extLst>
          </p:cNvPr>
          <p:cNvSpPr txBox="1"/>
          <p:nvPr/>
        </p:nvSpPr>
        <p:spPr>
          <a:xfrm>
            <a:off x="2283147" y="841625"/>
            <a:ext cx="5003528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sz="2200" b="1" u="heavy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다양한</a:t>
            </a:r>
            <a:r>
              <a:rPr sz="22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200" b="1" u="heavy" spc="-10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어플리케이</a:t>
            </a:r>
            <a:r>
              <a:rPr lang="ko-KR" altLang="en-US" sz="2200" b="1" u="heavy" spc="-10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션</a:t>
            </a:r>
            <a:r>
              <a:rPr lang="ko-KR" altLang="en-US" sz="2200" b="1" u="heavy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으</a:t>
            </a:r>
            <a:r>
              <a:rPr sz="2200" b="1" u="heavy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로</a:t>
            </a:r>
            <a:r>
              <a:rPr sz="2200" b="1" u="heavy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연결</a:t>
            </a:r>
            <a:r>
              <a:rPr sz="2200" b="1" u="heavy" spc="11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2200" b="1" u="heavy" spc="-2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가능</a:t>
            </a:r>
            <a:endParaRPr sz="2200" dirty="0">
              <a:latin typeface="Noto Sans CJK HK"/>
              <a:cs typeface="Noto Sans CJK HK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D8403EC7-A2C1-E47B-F94E-6AE96E8612A0}"/>
              </a:ext>
            </a:extLst>
          </p:cNvPr>
          <p:cNvSpPr txBox="1"/>
          <p:nvPr/>
        </p:nvSpPr>
        <p:spPr>
          <a:xfrm>
            <a:off x="637769" y="2480056"/>
            <a:ext cx="15900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7305" algn="l"/>
              </a:tabLst>
            </a:pPr>
            <a:r>
              <a:rPr sz="2200" b="1" dirty="0">
                <a:latin typeface="Noto Sans CJK HK"/>
                <a:cs typeface="Noto Sans CJK HK"/>
              </a:rPr>
              <a:t>정보</a:t>
            </a:r>
            <a:r>
              <a:rPr sz="2200" b="1" spc="195" dirty="0">
                <a:latin typeface="Noto Sans CJK HK"/>
                <a:cs typeface="Noto Sans CJK HK"/>
              </a:rPr>
              <a:t> </a:t>
            </a:r>
            <a:r>
              <a:rPr sz="2200" b="1" spc="-25" dirty="0">
                <a:latin typeface="Noto Sans CJK HK"/>
                <a:cs typeface="Noto Sans CJK HK"/>
              </a:rPr>
              <a:t>입력</a:t>
            </a:r>
            <a:r>
              <a:rPr sz="2200" b="1" dirty="0">
                <a:latin typeface="Noto Sans CJK HK"/>
                <a:cs typeface="Noto Sans CJK HK"/>
              </a:rPr>
              <a:t>	</a:t>
            </a:r>
            <a:r>
              <a:rPr sz="2200" b="1" spc="-50" dirty="0">
                <a:latin typeface="Noto Sans CJK HK"/>
                <a:cs typeface="Noto Sans CJK HK"/>
              </a:rPr>
              <a:t>➡</a:t>
            </a:r>
            <a:endParaRPr sz="2200">
              <a:latin typeface="Noto Sans CJK HK"/>
              <a:cs typeface="Noto Sans CJK HK"/>
            </a:endParaRPr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E54A73C5-FBA7-5DE6-1616-25F76F76A95A}"/>
              </a:ext>
            </a:extLst>
          </p:cNvPr>
          <p:cNvSpPr txBox="1"/>
          <p:nvPr/>
        </p:nvSpPr>
        <p:spPr>
          <a:xfrm>
            <a:off x="6811917" y="1408203"/>
            <a:ext cx="986790" cy="19532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95"/>
              </a:spcBef>
              <a:tabLst>
                <a:tab pos="435609" algn="l"/>
              </a:tabLst>
            </a:pPr>
            <a:r>
              <a:rPr sz="2200" b="1" spc="-50" dirty="0">
                <a:latin typeface="Noto Sans CJK HK"/>
                <a:cs typeface="Noto Sans CJK HK"/>
              </a:rPr>
              <a:t>➡</a:t>
            </a:r>
            <a:r>
              <a:rPr sz="2200" b="1" dirty="0">
                <a:latin typeface="Noto Sans CJK HK"/>
                <a:cs typeface="Noto Sans CJK HK"/>
              </a:rPr>
              <a:t>	</a:t>
            </a:r>
            <a:r>
              <a:rPr sz="2200" b="1" spc="-25" dirty="0">
                <a:latin typeface="Noto Sans CJK HK"/>
                <a:cs typeface="Noto Sans CJK HK"/>
              </a:rPr>
              <a:t>생성</a:t>
            </a:r>
            <a:endParaRPr sz="2200" dirty="0">
              <a:latin typeface="Noto Sans CJK HK"/>
              <a:cs typeface="Noto Sans CJK HK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  <a:tabLst>
                <a:tab pos="435609" algn="l"/>
              </a:tabLst>
            </a:pPr>
            <a:r>
              <a:rPr sz="2200" b="1" spc="-50" dirty="0">
                <a:latin typeface="Noto Sans CJK HK"/>
                <a:cs typeface="Noto Sans CJK HK"/>
              </a:rPr>
              <a:t>➡</a:t>
            </a:r>
            <a:r>
              <a:rPr sz="2200" b="1" dirty="0">
                <a:latin typeface="Noto Sans CJK HK"/>
                <a:cs typeface="Noto Sans CJK HK"/>
              </a:rPr>
              <a:t>	</a:t>
            </a:r>
            <a:r>
              <a:rPr sz="2200" b="1" spc="-25" dirty="0">
                <a:latin typeface="Noto Sans CJK HK"/>
                <a:cs typeface="Noto Sans CJK HK"/>
              </a:rPr>
              <a:t>검색</a:t>
            </a:r>
            <a:endParaRPr sz="2200" dirty="0">
              <a:latin typeface="Noto Sans CJK HK"/>
              <a:cs typeface="Noto Sans CJK HK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  <a:tabLst>
                <a:tab pos="435609" algn="l"/>
              </a:tabLst>
            </a:pPr>
            <a:r>
              <a:rPr sz="2200" b="1" spc="-50" dirty="0">
                <a:latin typeface="Noto Sans CJK HK"/>
                <a:cs typeface="Noto Sans CJK HK"/>
              </a:rPr>
              <a:t>➡</a:t>
            </a:r>
            <a:r>
              <a:rPr sz="2200" b="1" dirty="0">
                <a:latin typeface="Noto Sans CJK HK"/>
                <a:cs typeface="Noto Sans CJK HK"/>
              </a:rPr>
              <a:t>	</a:t>
            </a:r>
            <a:r>
              <a:rPr sz="2200" b="1" spc="-25" dirty="0">
                <a:latin typeface="Noto Sans CJK HK"/>
                <a:cs typeface="Noto Sans CJK HK"/>
              </a:rPr>
              <a:t>쇼핑</a:t>
            </a:r>
            <a:endParaRPr sz="2200" dirty="0">
              <a:latin typeface="Noto Sans CJK HK"/>
              <a:cs typeface="Noto Sans CJK HK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  <a:tabLst>
                <a:tab pos="435609" algn="l"/>
              </a:tabLst>
            </a:pPr>
            <a:r>
              <a:rPr sz="2200" b="1" spc="-50" dirty="0">
                <a:latin typeface="Noto Sans CJK HK"/>
                <a:cs typeface="Noto Sans CJK HK"/>
              </a:rPr>
              <a:t>➡</a:t>
            </a:r>
            <a:r>
              <a:rPr sz="2200" b="1" dirty="0">
                <a:latin typeface="Noto Sans CJK HK"/>
                <a:cs typeface="Noto Sans CJK HK"/>
              </a:rPr>
              <a:t>	</a:t>
            </a:r>
            <a:r>
              <a:rPr sz="2200" b="1" spc="-25" dirty="0">
                <a:latin typeface="Noto Sans CJK HK"/>
                <a:cs typeface="Noto Sans CJK HK"/>
              </a:rPr>
              <a:t>인식</a:t>
            </a:r>
            <a:endParaRPr sz="2200" dirty="0">
              <a:latin typeface="Noto Sans CJK HK"/>
              <a:cs typeface="Noto Sans CJK HK"/>
            </a:endParaRPr>
          </a:p>
          <a:p>
            <a:pPr marR="80010" algn="r">
              <a:lnSpc>
                <a:spcPct val="100000"/>
              </a:lnSpc>
              <a:spcBef>
                <a:spcPts val="400"/>
              </a:spcBef>
            </a:pPr>
            <a:r>
              <a:rPr sz="2200" b="1" spc="-50" dirty="0">
                <a:latin typeface="Noto Sans CJK HK"/>
                <a:cs typeface="Noto Sans CJK HK"/>
              </a:rPr>
              <a:t>⋮</a:t>
            </a:r>
            <a:endParaRPr sz="22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3683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F5B9646-759E-3231-E231-FA7BE345175C}"/>
              </a:ext>
            </a:extLst>
          </p:cNvPr>
          <p:cNvSpPr txBox="1">
            <a:spLocks/>
          </p:cNvSpPr>
          <p:nvPr/>
        </p:nvSpPr>
        <p:spPr>
          <a:xfrm>
            <a:off x="-2432759" y="859191"/>
            <a:ext cx="8183880" cy="452119"/>
          </a:xfrm>
          <a:prstGeom prst="rect">
            <a:avLst/>
          </a:prstGeom>
        </p:spPr>
        <p:txBody>
          <a:bodyPr vert="horz" wrap="square" lIns="0" tIns="107149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9690">
              <a:spcBef>
                <a:spcPts val="100"/>
              </a:spcBef>
            </a:pPr>
            <a:r>
              <a:rPr lang="en-US" altLang="ko-KR" sz="1800" dirty="0">
                <a:latin typeface="Noto Sans CJK HK"/>
                <a:cs typeface="Noto Sans CJK HK"/>
              </a:rPr>
              <a:t>|</a:t>
            </a:r>
            <a:r>
              <a:rPr lang="ko-KR" altLang="en-US" sz="1800" spc="105" dirty="0">
                <a:latin typeface="Noto Sans CJK HK"/>
                <a:cs typeface="Noto Sans CJK HK"/>
              </a:rPr>
              <a:t> </a:t>
            </a:r>
            <a:r>
              <a:rPr lang="ko-KR" altLang="en-US" sz="1800" dirty="0">
                <a:latin typeface="Noto Sans CJK HK"/>
                <a:cs typeface="Noto Sans CJK HK"/>
              </a:rPr>
              <a:t>생산력의</a:t>
            </a:r>
            <a:r>
              <a:rPr lang="ko-KR" altLang="en-US" sz="1800" spc="110" dirty="0">
                <a:latin typeface="Noto Sans CJK HK"/>
                <a:cs typeface="Noto Sans CJK HK"/>
              </a:rPr>
              <a:t> </a:t>
            </a:r>
            <a:r>
              <a:rPr lang="ko-KR" altLang="en-US" sz="1800" spc="-25" dirty="0">
                <a:latin typeface="Noto Sans CJK HK"/>
                <a:cs typeface="Noto Sans CJK HK"/>
              </a:rPr>
              <a:t>상승</a:t>
            </a:r>
            <a:endParaRPr lang="ko-KR" altLang="en-US" sz="1800" dirty="0">
              <a:latin typeface="Noto Sans CJK HK"/>
              <a:cs typeface="Noto Sans CJK HK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A2DA2C-3E8F-20BC-01B8-BA7538E25432}"/>
              </a:ext>
            </a:extLst>
          </p:cNvPr>
          <p:cNvSpPr txBox="1"/>
          <p:nvPr/>
        </p:nvSpPr>
        <p:spPr>
          <a:xfrm>
            <a:off x="886260" y="2139702"/>
            <a:ext cx="3755423" cy="1477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개발자가 </a:t>
            </a:r>
            <a:r>
              <a:rPr lang="en-US" altLang="ko-KR" sz="1300" dirty="0">
                <a:cs typeface="BM DoHyeon OTF"/>
              </a:rPr>
              <a:t>Chat-GPT</a:t>
            </a:r>
            <a:r>
              <a:rPr lang="ko-KR" altLang="en-US" sz="1300" dirty="0" err="1">
                <a:cs typeface="BM DoHyeon OTF"/>
              </a:rPr>
              <a:t>를</a:t>
            </a:r>
            <a:r>
              <a:rPr lang="ko-KR" altLang="en-US" sz="1300" dirty="0">
                <a:cs typeface="BM DoHyeon OTF"/>
              </a:rPr>
              <a:t> 활용하면</a:t>
            </a:r>
            <a:endParaRPr lang="en-US" altLang="ko-KR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개발 속도 향상을 체감할 수 있습니다</a:t>
            </a:r>
            <a:r>
              <a:rPr lang="en-US" altLang="ko-KR" sz="1300" dirty="0">
                <a:cs typeface="BM DoHyeon OTF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물론 생성된 코드를 그대로 사용하지는 않습니다</a:t>
            </a:r>
            <a:r>
              <a:rPr lang="en-US" altLang="ko-KR" sz="1300" dirty="0">
                <a:cs typeface="BM DoHyeon OTF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300" dirty="0"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300" dirty="0">
                <a:cs typeface="BM DoHyeon OTF"/>
              </a:rPr>
              <a:t>대화형 </a:t>
            </a:r>
            <a:r>
              <a:rPr lang="en-US" altLang="ko-KR" sz="1300" dirty="0">
                <a:cs typeface="BM DoHyeon OTF"/>
              </a:rPr>
              <a:t>UI, UX</a:t>
            </a:r>
            <a:r>
              <a:rPr lang="ko-KR" altLang="en-US" sz="1300" dirty="0">
                <a:cs typeface="BM DoHyeon OTF"/>
              </a:rPr>
              <a:t>로 학습</a:t>
            </a:r>
            <a:r>
              <a:rPr lang="en-US" altLang="ko-KR" sz="1300" dirty="0">
                <a:cs typeface="BM DoHyeon OTF"/>
              </a:rPr>
              <a:t>,</a:t>
            </a:r>
            <a:r>
              <a:rPr lang="ko-KR" altLang="en-US" sz="1300" dirty="0">
                <a:cs typeface="BM DoHyeon OTF"/>
              </a:rPr>
              <a:t> </a:t>
            </a:r>
            <a:r>
              <a:rPr lang="ko-KR" altLang="en-US" sz="1300" dirty="0" err="1">
                <a:cs typeface="BM DoHyeon OTF"/>
              </a:rPr>
              <a:t>피트백</a:t>
            </a:r>
            <a:r>
              <a:rPr lang="ko-KR" altLang="en-US" sz="1300" dirty="0">
                <a:cs typeface="BM DoHyeon OTF"/>
              </a:rPr>
              <a:t> 등을 이용해 코드를 개선하거나 사용자가 학습을 할 수 있습니다</a:t>
            </a:r>
            <a:r>
              <a:rPr lang="en-US" altLang="ko-KR" sz="1300" dirty="0">
                <a:cs typeface="BM DoHyeon OTF"/>
              </a:rPr>
              <a:t>.</a:t>
            </a:r>
            <a:endParaRPr sz="1300" dirty="0">
              <a:cs typeface="BM DoHyeon OT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AB6882-44A2-C66D-A601-A9A9F8BD1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501" y="350653"/>
            <a:ext cx="3172802" cy="44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76C6240-23C2-F2CA-1E62-C4A3D715F4ED}"/>
              </a:ext>
            </a:extLst>
          </p:cNvPr>
          <p:cNvSpPr txBox="1">
            <a:spLocks/>
          </p:cNvSpPr>
          <p:nvPr/>
        </p:nvSpPr>
        <p:spPr>
          <a:xfrm>
            <a:off x="3003139" y="1667736"/>
            <a:ext cx="3137722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175" dirty="0">
                <a:solidFill>
                  <a:srgbClr val="FFFFFF"/>
                </a:solidFill>
              </a:rPr>
              <a:t>Foundation</a:t>
            </a:r>
            <a:r>
              <a:rPr lang="en-US" sz="2400" spc="125" dirty="0">
                <a:solidFill>
                  <a:srgbClr val="FFFFFF"/>
                </a:solidFill>
              </a:rPr>
              <a:t> </a:t>
            </a:r>
            <a:r>
              <a:rPr lang="en-US" sz="2400" spc="120" dirty="0">
                <a:solidFill>
                  <a:srgbClr val="FFFFFF"/>
                </a:solidFill>
              </a:rPr>
              <a:t>Models</a:t>
            </a:r>
            <a:endParaRPr lang="en-US" sz="2400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09F1720-6539-EB67-7488-F2651106E845}"/>
              </a:ext>
            </a:extLst>
          </p:cNvPr>
          <p:cNvSpPr txBox="1"/>
          <p:nvPr/>
        </p:nvSpPr>
        <p:spPr>
          <a:xfrm>
            <a:off x="4161409" y="2472029"/>
            <a:ext cx="109639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20" dirty="0">
                <a:solidFill>
                  <a:srgbClr val="FFFFFF"/>
                </a:solidFill>
                <a:latin typeface="UnDinaru"/>
                <a:cs typeface="UnDinaru"/>
              </a:rPr>
              <a:t>LLMs</a:t>
            </a:r>
            <a:endParaRPr sz="2400" dirty="0">
              <a:latin typeface="UnDinaru"/>
              <a:cs typeface="UnDinaru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8AD6DE-2E72-5437-71F4-E7E8645175D0}"/>
              </a:ext>
            </a:extLst>
          </p:cNvPr>
          <p:cNvSpPr txBox="1">
            <a:spLocks/>
          </p:cNvSpPr>
          <p:nvPr/>
        </p:nvSpPr>
        <p:spPr>
          <a:xfrm>
            <a:off x="-1332656" y="710352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200" b="1" spc="325" dirty="0"/>
              <a:t>GPTs</a:t>
            </a:r>
            <a:r>
              <a:rPr lang="en-US" sz="2200" b="1" spc="105" dirty="0"/>
              <a:t> </a:t>
            </a:r>
            <a:r>
              <a:rPr lang="en-US" sz="2200" b="1" spc="145" dirty="0"/>
              <a:t>&amp;</a:t>
            </a:r>
            <a:r>
              <a:rPr lang="en-US" sz="2200" b="1" spc="110" dirty="0"/>
              <a:t> </a:t>
            </a:r>
            <a:r>
              <a:rPr lang="en-US" sz="2200" b="1" spc="140" dirty="0"/>
              <a:t>Multimodal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20A8135F-B22E-4659-F464-E1FE28D2AC8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8425" y="1339176"/>
            <a:ext cx="6627152" cy="3379851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2B118E55-F674-4F89-D56A-4D80206ECA12}"/>
              </a:ext>
            </a:extLst>
          </p:cNvPr>
          <p:cNvSpPr txBox="1"/>
          <p:nvPr/>
        </p:nvSpPr>
        <p:spPr>
          <a:xfrm>
            <a:off x="73025" y="4920469"/>
            <a:ext cx="22980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45" dirty="0">
                <a:latin typeface="Noto Sans CJK HK"/>
                <a:cs typeface="Noto Sans CJK HK"/>
              </a:rPr>
              <a:t>https://</a:t>
            </a:r>
            <a:r>
              <a:rPr sz="700" spc="-45" dirty="0">
                <a:latin typeface="Noto Sans CJK HK"/>
                <a:cs typeface="Noto Sans CJK HK"/>
                <a:hlinkClick r:id="rId7"/>
              </a:rPr>
              <a:t>www.infoq.com/news/2023/09/next-gpt-</a:t>
            </a:r>
            <a:r>
              <a:rPr sz="700" spc="-35" dirty="0">
                <a:latin typeface="Noto Sans CJK HK"/>
                <a:cs typeface="Noto Sans CJK HK"/>
                <a:hlinkClick r:id="rId7"/>
              </a:rPr>
              <a:t>multimodal/</a:t>
            </a:r>
            <a:endParaRPr sz="70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36519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1D15C808-DAB6-B91D-E783-8EF2285DA60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017" y="2470566"/>
            <a:ext cx="8817619" cy="1795459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2C9294C-8252-86A9-DC41-23D20C56A46E}"/>
              </a:ext>
            </a:extLst>
          </p:cNvPr>
          <p:cNvSpPr txBox="1">
            <a:spLocks/>
          </p:cNvSpPr>
          <p:nvPr/>
        </p:nvSpPr>
        <p:spPr>
          <a:xfrm>
            <a:off x="496711" y="1597033"/>
            <a:ext cx="8183880" cy="3975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500" spc="204" dirty="0">
                <a:latin typeface="Noto Sans CJK HK"/>
                <a:cs typeface="Noto Sans CJK HK"/>
              </a:rPr>
              <a:t>주로</a:t>
            </a:r>
            <a:r>
              <a:rPr lang="ko-KR" altLang="en-US" sz="2500" spc="140" dirty="0">
                <a:latin typeface="Noto Sans CJK HK"/>
                <a:cs typeface="Noto Sans CJK HK"/>
              </a:rPr>
              <a:t> </a:t>
            </a:r>
            <a:r>
              <a:rPr lang="ko-KR" altLang="en-US" sz="2500" spc="204" dirty="0">
                <a:latin typeface="Noto Sans CJK HK"/>
                <a:cs typeface="Noto Sans CJK HK"/>
              </a:rPr>
              <a:t>순서를</a:t>
            </a:r>
            <a:r>
              <a:rPr lang="ko-KR" altLang="en-US" sz="2500" spc="145" dirty="0">
                <a:latin typeface="Noto Sans CJK HK"/>
                <a:cs typeface="Noto Sans CJK HK"/>
              </a:rPr>
              <a:t> </a:t>
            </a:r>
            <a:r>
              <a:rPr lang="ko-KR" altLang="en-US" sz="2500" spc="204" dirty="0">
                <a:latin typeface="Noto Sans CJK HK"/>
                <a:cs typeface="Noto Sans CJK HK"/>
              </a:rPr>
              <a:t>다루는</a:t>
            </a:r>
            <a:r>
              <a:rPr lang="ko-KR" altLang="en-US" sz="2500" spc="140" dirty="0">
                <a:latin typeface="Noto Sans CJK HK"/>
                <a:cs typeface="Noto Sans CJK HK"/>
              </a:rPr>
              <a:t> </a:t>
            </a:r>
            <a:r>
              <a:rPr lang="ko-KR" altLang="en-US" sz="2500" spc="204" dirty="0">
                <a:latin typeface="Noto Sans CJK HK"/>
                <a:cs typeface="Noto Sans CJK HK"/>
              </a:rPr>
              <a:t>데이터들을</a:t>
            </a:r>
            <a:r>
              <a:rPr lang="ko-KR" altLang="en-US" sz="2500" spc="145" dirty="0">
                <a:latin typeface="Noto Sans CJK HK"/>
                <a:cs typeface="Noto Sans CJK HK"/>
              </a:rPr>
              <a:t> </a:t>
            </a:r>
            <a:r>
              <a:rPr lang="ko-KR" altLang="en-US" sz="2500" spc="204" dirty="0">
                <a:latin typeface="Noto Sans CJK HK"/>
                <a:cs typeface="Noto Sans CJK HK"/>
              </a:rPr>
              <a:t>처리할</a:t>
            </a:r>
            <a:r>
              <a:rPr lang="ko-KR" altLang="en-US" sz="2500" spc="140" dirty="0">
                <a:latin typeface="Noto Sans CJK HK"/>
                <a:cs typeface="Noto Sans CJK HK"/>
              </a:rPr>
              <a:t> </a:t>
            </a:r>
            <a:r>
              <a:rPr lang="ko-KR" altLang="en-US" sz="2500" spc="204" dirty="0">
                <a:latin typeface="Noto Sans CJK HK"/>
                <a:cs typeface="Noto Sans CJK HK"/>
              </a:rPr>
              <a:t>수</a:t>
            </a:r>
            <a:r>
              <a:rPr lang="ko-KR" altLang="en-US" sz="2500" spc="145" dirty="0">
                <a:latin typeface="Noto Sans CJK HK"/>
                <a:cs typeface="Noto Sans CJK HK"/>
              </a:rPr>
              <a:t> </a:t>
            </a:r>
            <a:r>
              <a:rPr lang="ko-KR" altLang="en-US" sz="2500" spc="160" dirty="0">
                <a:latin typeface="Noto Sans CJK HK"/>
                <a:cs typeface="Noto Sans CJK HK"/>
              </a:rPr>
              <a:t>있습니다</a:t>
            </a:r>
            <a:r>
              <a:rPr lang="en-US" altLang="ko-KR" sz="2500" spc="16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166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B118E55-F674-4F89-D56A-4D80206ECA12}"/>
              </a:ext>
            </a:extLst>
          </p:cNvPr>
          <p:cNvSpPr txBox="1"/>
          <p:nvPr/>
        </p:nvSpPr>
        <p:spPr>
          <a:xfrm>
            <a:off x="73025" y="4920469"/>
            <a:ext cx="22980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45" dirty="0">
                <a:latin typeface="Noto Sans CJK HK"/>
                <a:cs typeface="Noto Sans CJK HK"/>
              </a:rPr>
              <a:t>https://</a:t>
            </a:r>
            <a:r>
              <a:rPr sz="700" spc="-45" dirty="0">
                <a:latin typeface="Noto Sans CJK HK"/>
                <a:cs typeface="Noto Sans CJK HK"/>
                <a:hlinkClick r:id="rId6"/>
              </a:rPr>
              <a:t>www.infoq.com/news/2023/09/next-gpt-</a:t>
            </a:r>
            <a:r>
              <a:rPr sz="700" spc="-35" dirty="0">
                <a:latin typeface="Noto Sans CJK HK"/>
                <a:cs typeface="Noto Sans CJK HK"/>
                <a:hlinkClick r:id="rId6"/>
              </a:rPr>
              <a:t>multimodal/</a:t>
            </a:r>
            <a:endParaRPr sz="700">
              <a:latin typeface="Noto Sans CJK HK"/>
              <a:cs typeface="Noto Sans CJK HK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E3F20D8-20CA-246C-9289-08DE333DD2C7}"/>
              </a:ext>
            </a:extLst>
          </p:cNvPr>
          <p:cNvSpPr txBox="1">
            <a:spLocks/>
          </p:cNvSpPr>
          <p:nvPr/>
        </p:nvSpPr>
        <p:spPr>
          <a:xfrm>
            <a:off x="384724" y="693777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200" spc="325" dirty="0"/>
              <a:t>GPTs</a:t>
            </a:r>
            <a:r>
              <a:rPr lang="en-US" sz="2200" spc="110" dirty="0"/>
              <a:t> </a:t>
            </a:r>
            <a:r>
              <a:rPr lang="en-US" sz="2200" spc="145" dirty="0"/>
              <a:t>&amp;</a:t>
            </a:r>
            <a:r>
              <a:rPr lang="en-US" sz="2200" spc="114" dirty="0"/>
              <a:t> </a:t>
            </a:r>
            <a:r>
              <a:rPr lang="en-US" sz="2200" spc="195" dirty="0"/>
              <a:t>Other</a:t>
            </a:r>
            <a:r>
              <a:rPr lang="en-US" sz="2200" spc="110" dirty="0"/>
              <a:t> </a:t>
            </a:r>
            <a:r>
              <a:rPr lang="en-US" sz="2200" spc="145" dirty="0"/>
              <a:t>Models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79568E91-A938-CA16-DFF7-56880D108CF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567" y="1565723"/>
            <a:ext cx="3824097" cy="277844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5EAE99FC-42AB-8A98-1205-93F8B0B384A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75185" y="2090252"/>
            <a:ext cx="3002823" cy="17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2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76C6240-23C2-F2CA-1E62-C4A3D715F4ED}"/>
              </a:ext>
            </a:extLst>
          </p:cNvPr>
          <p:cNvSpPr txBox="1">
            <a:spLocks/>
          </p:cNvSpPr>
          <p:nvPr/>
        </p:nvSpPr>
        <p:spPr>
          <a:xfrm>
            <a:off x="3003139" y="1667736"/>
            <a:ext cx="3137722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175" dirty="0">
                <a:solidFill>
                  <a:srgbClr val="FFFFFF"/>
                </a:solidFill>
              </a:rPr>
              <a:t>Foundation</a:t>
            </a:r>
            <a:r>
              <a:rPr lang="en-US" sz="2400" spc="125" dirty="0">
                <a:solidFill>
                  <a:srgbClr val="FFFFFF"/>
                </a:solidFill>
              </a:rPr>
              <a:t> </a:t>
            </a:r>
            <a:r>
              <a:rPr lang="en-US" sz="2400" spc="120" dirty="0">
                <a:solidFill>
                  <a:srgbClr val="FFFFFF"/>
                </a:solidFill>
              </a:rPr>
              <a:t>Models</a:t>
            </a:r>
            <a:endParaRPr lang="en-US" sz="2400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09F1720-6539-EB67-7488-F2651106E845}"/>
              </a:ext>
            </a:extLst>
          </p:cNvPr>
          <p:cNvSpPr txBox="1"/>
          <p:nvPr/>
        </p:nvSpPr>
        <p:spPr>
          <a:xfrm>
            <a:off x="4161409" y="2472029"/>
            <a:ext cx="109639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20" dirty="0">
                <a:solidFill>
                  <a:srgbClr val="FFFFFF"/>
                </a:solidFill>
                <a:latin typeface="UnDinaru"/>
                <a:cs typeface="UnDinaru"/>
              </a:rPr>
              <a:t>LLMs</a:t>
            </a:r>
            <a:endParaRPr sz="2400" dirty="0">
              <a:latin typeface="UnDinaru"/>
              <a:cs typeface="UnDinaru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A723F4A-2C81-8C71-FBCE-E8CD61B83FBC}"/>
              </a:ext>
            </a:extLst>
          </p:cNvPr>
          <p:cNvSpPr txBox="1">
            <a:spLocks/>
          </p:cNvSpPr>
          <p:nvPr/>
        </p:nvSpPr>
        <p:spPr>
          <a:xfrm>
            <a:off x="-1404664" y="763025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200" b="1" spc="325" dirty="0"/>
              <a:t>GPTs</a:t>
            </a:r>
            <a:r>
              <a:rPr lang="en-US" sz="2200" b="1" spc="120" dirty="0"/>
              <a:t> </a:t>
            </a:r>
            <a:r>
              <a:rPr lang="en-US" sz="2200" b="1" spc="145" dirty="0"/>
              <a:t>&amp;</a:t>
            </a:r>
            <a:r>
              <a:rPr lang="en-US" sz="2200" b="1" spc="120" dirty="0"/>
              <a:t> </a:t>
            </a:r>
            <a:r>
              <a:rPr lang="en-US" sz="2200" b="1" spc="245" dirty="0"/>
              <a:t>Fine-</a:t>
            </a:r>
            <a:r>
              <a:rPr lang="en-US" sz="2200" b="1" spc="155" dirty="0"/>
              <a:t>tuning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292D88E0-614C-3E31-3131-20350FDFBDC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196" y="1929902"/>
            <a:ext cx="8532762" cy="19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Scaling Law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 Emergence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76C6240-23C2-F2CA-1E62-C4A3D715F4ED}"/>
              </a:ext>
            </a:extLst>
          </p:cNvPr>
          <p:cNvSpPr txBox="1">
            <a:spLocks/>
          </p:cNvSpPr>
          <p:nvPr/>
        </p:nvSpPr>
        <p:spPr>
          <a:xfrm>
            <a:off x="3107602" y="1971076"/>
            <a:ext cx="3137722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175" dirty="0">
                <a:solidFill>
                  <a:srgbClr val="FFFFFF"/>
                </a:solidFill>
              </a:rPr>
              <a:t>Foundation</a:t>
            </a:r>
            <a:r>
              <a:rPr lang="en-US" sz="2400" spc="125" dirty="0">
                <a:solidFill>
                  <a:srgbClr val="FFFFFF"/>
                </a:solidFill>
              </a:rPr>
              <a:t> </a:t>
            </a:r>
            <a:r>
              <a:rPr lang="en-US" sz="2400" spc="120" dirty="0">
                <a:solidFill>
                  <a:srgbClr val="FFFFFF"/>
                </a:solidFill>
              </a:rPr>
              <a:t>Models</a:t>
            </a:r>
            <a:endParaRPr lang="en-US" sz="2400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932F48B7-79A6-D05A-CEBF-2C2B495F983E}"/>
              </a:ext>
            </a:extLst>
          </p:cNvPr>
          <p:cNvSpPr txBox="1">
            <a:spLocks/>
          </p:cNvSpPr>
          <p:nvPr/>
        </p:nvSpPr>
        <p:spPr>
          <a:xfrm>
            <a:off x="525394" y="690165"/>
            <a:ext cx="3467196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200" b="1" spc="325" dirty="0"/>
              <a:t>GPTs</a:t>
            </a:r>
            <a:r>
              <a:rPr lang="en-US" sz="2200" b="1" spc="105" dirty="0"/>
              <a:t> </a:t>
            </a:r>
            <a:r>
              <a:rPr lang="en-US" sz="2200" b="1" spc="145" dirty="0"/>
              <a:t>&amp;</a:t>
            </a:r>
            <a:r>
              <a:rPr lang="en-US" sz="2200" b="1" spc="110" dirty="0"/>
              <a:t> </a:t>
            </a:r>
            <a:r>
              <a:rPr lang="en-US" sz="2200" b="1" spc="215" dirty="0"/>
              <a:t>Prompt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768DDA2C-4AF7-0023-7C0F-C751E6BFBDAB}"/>
              </a:ext>
            </a:extLst>
          </p:cNvPr>
          <p:cNvSpPr/>
          <p:nvPr/>
        </p:nvSpPr>
        <p:spPr>
          <a:xfrm>
            <a:off x="991712" y="1729740"/>
            <a:ext cx="7369809" cy="842010"/>
          </a:xfrm>
          <a:custGeom>
            <a:avLst/>
            <a:gdLst/>
            <a:ahLst/>
            <a:cxnLst/>
            <a:rect l="l" t="t" r="r" b="b"/>
            <a:pathLst>
              <a:path w="7369809" h="842010">
                <a:moveTo>
                  <a:pt x="7229193" y="0"/>
                </a:moveTo>
                <a:lnTo>
                  <a:pt x="140303" y="0"/>
                </a:lnTo>
                <a:lnTo>
                  <a:pt x="95956" y="7152"/>
                </a:lnTo>
                <a:lnTo>
                  <a:pt x="57441" y="27069"/>
                </a:lnTo>
                <a:lnTo>
                  <a:pt x="27070" y="57439"/>
                </a:lnTo>
                <a:lnTo>
                  <a:pt x="7152" y="95952"/>
                </a:lnTo>
                <a:lnTo>
                  <a:pt x="0" y="140296"/>
                </a:lnTo>
                <a:lnTo>
                  <a:pt x="0" y="701497"/>
                </a:lnTo>
                <a:lnTo>
                  <a:pt x="7152" y="745841"/>
                </a:lnTo>
                <a:lnTo>
                  <a:pt x="27070" y="784354"/>
                </a:lnTo>
                <a:lnTo>
                  <a:pt x="57441" y="814724"/>
                </a:lnTo>
                <a:lnTo>
                  <a:pt x="95956" y="834641"/>
                </a:lnTo>
                <a:lnTo>
                  <a:pt x="140303" y="841794"/>
                </a:lnTo>
                <a:lnTo>
                  <a:pt x="7229193" y="841794"/>
                </a:lnTo>
                <a:lnTo>
                  <a:pt x="7273543" y="834641"/>
                </a:lnTo>
                <a:lnTo>
                  <a:pt x="7312060" y="814724"/>
                </a:lnTo>
                <a:lnTo>
                  <a:pt x="7342432" y="784354"/>
                </a:lnTo>
                <a:lnTo>
                  <a:pt x="7362350" y="745841"/>
                </a:lnTo>
                <a:lnTo>
                  <a:pt x="7369502" y="701497"/>
                </a:lnTo>
                <a:lnTo>
                  <a:pt x="7369502" y="140296"/>
                </a:lnTo>
                <a:lnTo>
                  <a:pt x="7358821" y="86610"/>
                </a:lnTo>
                <a:lnTo>
                  <a:pt x="7328405" y="41097"/>
                </a:lnTo>
                <a:lnTo>
                  <a:pt x="7282885" y="10680"/>
                </a:lnTo>
                <a:lnTo>
                  <a:pt x="7229193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0ABA6D6E-2E91-1580-E72C-53E774B5457D}"/>
              </a:ext>
            </a:extLst>
          </p:cNvPr>
          <p:cNvSpPr txBox="1"/>
          <p:nvPr/>
        </p:nvSpPr>
        <p:spPr>
          <a:xfrm>
            <a:off x="2139251" y="1934019"/>
            <a:ext cx="5074421" cy="433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cs typeface="UnDinaru"/>
              </a:rPr>
              <a:t>Prompt</a:t>
            </a:r>
            <a:endParaRPr sz="1400" dirty="0">
              <a:cs typeface="UnDinaru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cs typeface="Noto Sans CJK HK"/>
              </a:rPr>
              <a:t>LLMs</a:t>
            </a:r>
            <a:r>
              <a:rPr lang="ko-KR" altLang="en-US" sz="1400" dirty="0">
                <a:cs typeface="Noto Sans CJK HK"/>
              </a:rPr>
              <a:t> 에서 원하는 출력 결과를 위해 사용자가 입력하는 </a:t>
            </a:r>
            <a:r>
              <a:rPr sz="1400" spc="-10" dirty="0">
                <a:cs typeface="Noto Sans CJK HK"/>
              </a:rPr>
              <a:t>Input</a:t>
            </a:r>
            <a:endParaRPr sz="1400" dirty="0">
              <a:cs typeface="Noto Sans CJK HK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D98D09E6-DEDD-08C8-2D28-518806E1A86B}"/>
              </a:ext>
            </a:extLst>
          </p:cNvPr>
          <p:cNvSpPr/>
          <p:nvPr/>
        </p:nvSpPr>
        <p:spPr>
          <a:xfrm>
            <a:off x="966216" y="3127573"/>
            <a:ext cx="7369809" cy="842010"/>
          </a:xfrm>
          <a:custGeom>
            <a:avLst/>
            <a:gdLst/>
            <a:ahLst/>
            <a:cxnLst/>
            <a:rect l="l" t="t" r="r" b="b"/>
            <a:pathLst>
              <a:path w="7369809" h="842010">
                <a:moveTo>
                  <a:pt x="7229193" y="0"/>
                </a:moveTo>
                <a:lnTo>
                  <a:pt x="140303" y="0"/>
                </a:lnTo>
                <a:lnTo>
                  <a:pt x="95956" y="7152"/>
                </a:lnTo>
                <a:lnTo>
                  <a:pt x="57441" y="27069"/>
                </a:lnTo>
                <a:lnTo>
                  <a:pt x="27070" y="57439"/>
                </a:lnTo>
                <a:lnTo>
                  <a:pt x="7152" y="95952"/>
                </a:lnTo>
                <a:lnTo>
                  <a:pt x="0" y="140296"/>
                </a:lnTo>
                <a:lnTo>
                  <a:pt x="0" y="701494"/>
                </a:lnTo>
                <a:lnTo>
                  <a:pt x="7152" y="745841"/>
                </a:lnTo>
                <a:lnTo>
                  <a:pt x="27070" y="784356"/>
                </a:lnTo>
                <a:lnTo>
                  <a:pt x="57441" y="814727"/>
                </a:lnTo>
                <a:lnTo>
                  <a:pt x="95956" y="834645"/>
                </a:lnTo>
                <a:lnTo>
                  <a:pt x="140303" y="841797"/>
                </a:lnTo>
                <a:lnTo>
                  <a:pt x="7229193" y="841797"/>
                </a:lnTo>
                <a:lnTo>
                  <a:pt x="7273543" y="834645"/>
                </a:lnTo>
                <a:lnTo>
                  <a:pt x="7312060" y="814727"/>
                </a:lnTo>
                <a:lnTo>
                  <a:pt x="7342432" y="784356"/>
                </a:lnTo>
                <a:lnTo>
                  <a:pt x="7362350" y="745841"/>
                </a:lnTo>
                <a:lnTo>
                  <a:pt x="7369502" y="701494"/>
                </a:lnTo>
                <a:lnTo>
                  <a:pt x="7369502" y="140296"/>
                </a:lnTo>
                <a:lnTo>
                  <a:pt x="7358821" y="86606"/>
                </a:lnTo>
                <a:lnTo>
                  <a:pt x="7328405" y="41097"/>
                </a:lnTo>
                <a:lnTo>
                  <a:pt x="7282885" y="10680"/>
                </a:lnTo>
                <a:lnTo>
                  <a:pt x="7229193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E929858C-DAAA-D72B-BC42-2824A11A6D0B}"/>
              </a:ext>
            </a:extLst>
          </p:cNvPr>
          <p:cNvSpPr txBox="1"/>
          <p:nvPr/>
        </p:nvSpPr>
        <p:spPr>
          <a:xfrm>
            <a:off x="2113756" y="3331852"/>
            <a:ext cx="5074421" cy="433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cs typeface="UnDinaru"/>
              </a:rPr>
              <a:t>Prompt</a:t>
            </a:r>
            <a:r>
              <a:rPr lang="ko-KR" altLang="en-US" sz="1400" b="1" spc="100" dirty="0">
                <a:cs typeface="UnDinaru"/>
              </a:rPr>
              <a:t> </a:t>
            </a:r>
            <a:r>
              <a:rPr lang="en-US" altLang="ko-KR" sz="1400" b="1" spc="100" dirty="0">
                <a:cs typeface="UnDinaru"/>
              </a:rPr>
              <a:t>Engineering</a:t>
            </a:r>
            <a:endParaRPr sz="1400" dirty="0">
              <a:cs typeface="UnDinaru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cs typeface="Noto Sans CJK HK"/>
              </a:rPr>
              <a:t>LLM</a:t>
            </a:r>
            <a:r>
              <a:rPr lang="en-US" sz="1400" dirty="0">
                <a:cs typeface="Noto Sans CJK HK"/>
              </a:rPr>
              <a:t>s</a:t>
            </a:r>
            <a:r>
              <a:rPr lang="ko-KR" altLang="en-US" sz="1400" dirty="0">
                <a:cs typeface="Noto Sans CJK HK"/>
              </a:rPr>
              <a:t>의 출력 결과의 품질을 올리기 위한 </a:t>
            </a:r>
            <a:r>
              <a:rPr lang="en-US" altLang="ko-KR" sz="1400" dirty="0">
                <a:cs typeface="Noto Sans CJK HK"/>
              </a:rPr>
              <a:t>Input </a:t>
            </a:r>
            <a:r>
              <a:rPr lang="ko-KR" altLang="en-US" sz="1400" dirty="0">
                <a:cs typeface="Noto Sans CJK HK"/>
              </a:rPr>
              <a:t>입력 방법론</a:t>
            </a:r>
            <a:endParaRPr sz="1400" dirty="0"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06809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2C9294C-8252-86A9-DC41-23D20C56A46E}"/>
              </a:ext>
            </a:extLst>
          </p:cNvPr>
          <p:cNvSpPr txBox="1">
            <a:spLocks/>
          </p:cNvSpPr>
          <p:nvPr/>
        </p:nvSpPr>
        <p:spPr>
          <a:xfrm>
            <a:off x="512318" y="1243817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200" spc="204" dirty="0">
                <a:latin typeface="Noto Sans CJK HK"/>
                <a:cs typeface="Noto Sans CJK HK"/>
              </a:rPr>
              <a:t>주로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ko-KR" altLang="en-US" sz="2200" spc="180" dirty="0">
                <a:latin typeface="Noto Sans CJK HK"/>
                <a:cs typeface="Noto Sans CJK HK"/>
              </a:rPr>
              <a:t>기계번역</a:t>
            </a:r>
            <a:r>
              <a:rPr lang="en-US" altLang="ko-KR" sz="2200" spc="180" dirty="0"/>
              <a:t>,</a:t>
            </a:r>
            <a:r>
              <a:rPr lang="ko-KR" altLang="en-US" sz="2200" spc="114" dirty="0"/>
              <a:t> </a:t>
            </a:r>
            <a:r>
              <a:rPr lang="ko-KR" altLang="en-US" sz="2200" spc="204" dirty="0">
                <a:latin typeface="Noto Sans CJK HK"/>
                <a:cs typeface="Noto Sans CJK HK"/>
              </a:rPr>
              <a:t>자연어처리에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ko-KR" altLang="en-US" sz="2200" spc="180" dirty="0">
                <a:latin typeface="Noto Sans CJK HK"/>
                <a:cs typeface="Noto Sans CJK HK"/>
              </a:rPr>
              <a:t>사용되었습니다</a:t>
            </a:r>
            <a:r>
              <a:rPr lang="en-US" altLang="ko-KR" sz="2200" spc="180" dirty="0"/>
              <a:t>.</a:t>
            </a:r>
            <a:endParaRPr lang="en-US" altLang="ko-KR" sz="2200" spc="160" dirty="0"/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04100EB9-25CB-6B21-B98E-77157F2418A8}"/>
              </a:ext>
            </a:extLst>
          </p:cNvPr>
          <p:cNvGrpSpPr/>
          <p:nvPr/>
        </p:nvGrpSpPr>
        <p:grpSpPr>
          <a:xfrm>
            <a:off x="165348" y="1725818"/>
            <a:ext cx="8845550" cy="1795780"/>
            <a:chOff x="165348" y="1725818"/>
            <a:chExt cx="8845550" cy="179578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9105ECD5-66E9-BF66-3672-B09E50C184F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348" y="1725818"/>
              <a:ext cx="8817619" cy="1795459"/>
            </a:xfrm>
            <a:prstGeom prst="rect">
              <a:avLst/>
            </a:prstGeom>
          </p:spPr>
        </p:pic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4F712400-431D-845D-70DF-8AF136D67F6B}"/>
                </a:ext>
              </a:extLst>
            </p:cNvPr>
            <p:cNvSpPr/>
            <p:nvPr/>
          </p:nvSpPr>
          <p:spPr>
            <a:xfrm>
              <a:off x="7288034" y="2190945"/>
              <a:ext cx="1703705" cy="1285875"/>
            </a:xfrm>
            <a:custGeom>
              <a:avLst/>
              <a:gdLst/>
              <a:ahLst/>
              <a:cxnLst/>
              <a:rect l="l" t="t" r="r" b="b"/>
              <a:pathLst>
                <a:path w="1703704" h="1285875">
                  <a:moveTo>
                    <a:pt x="0" y="0"/>
                  </a:moveTo>
                  <a:lnTo>
                    <a:pt x="1703696" y="0"/>
                  </a:lnTo>
                  <a:lnTo>
                    <a:pt x="1703696" y="1285497"/>
                  </a:lnTo>
                  <a:lnTo>
                    <a:pt x="0" y="128549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6">
            <a:extLst>
              <a:ext uri="{FF2B5EF4-FFF2-40B4-BE49-F238E27FC236}">
                <a16:creationId xmlns:a16="http://schemas.microsoft.com/office/drawing/2014/main" id="{EBCD6C35-7EF5-FA4D-FDE0-B013F8FAA89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4931" y="3476820"/>
            <a:ext cx="5160683" cy="1317600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FD2986D7-B409-E803-F0A1-BBAB2DF92FA4}"/>
              </a:ext>
            </a:extLst>
          </p:cNvPr>
          <p:cNvSpPr txBox="1"/>
          <p:nvPr/>
        </p:nvSpPr>
        <p:spPr>
          <a:xfrm>
            <a:off x="7631162" y="3715887"/>
            <a:ext cx="106503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solidFill>
                  <a:srgbClr val="FF0000"/>
                </a:solidFill>
                <a:latin typeface="Noto Sans CJK HK"/>
                <a:cs typeface="Noto Sans CJK HK"/>
              </a:rPr>
              <a:t>감정분석용 </a:t>
            </a:r>
            <a:r>
              <a:rPr sz="1400" b="1" spc="80" dirty="0">
                <a:solidFill>
                  <a:srgbClr val="FF0000"/>
                </a:solidFill>
                <a:latin typeface="Noto Sans CJK HK"/>
                <a:cs typeface="Noto Sans CJK HK"/>
              </a:rPr>
              <a:t>데이터셋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260626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2C9294C-8252-86A9-DC41-23D20C56A46E}"/>
              </a:ext>
            </a:extLst>
          </p:cNvPr>
          <p:cNvSpPr txBox="1">
            <a:spLocks/>
          </p:cNvSpPr>
          <p:nvPr/>
        </p:nvSpPr>
        <p:spPr>
          <a:xfrm>
            <a:off x="512318" y="1243817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200" spc="204" dirty="0">
                <a:latin typeface="Noto Sans CJK HK"/>
                <a:cs typeface="Noto Sans CJK HK"/>
              </a:rPr>
              <a:t>주로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ko-KR" altLang="en-US" sz="2200" spc="180" dirty="0">
                <a:latin typeface="Noto Sans CJK HK"/>
                <a:cs typeface="Noto Sans CJK HK"/>
              </a:rPr>
              <a:t>기계번역</a:t>
            </a:r>
            <a:r>
              <a:rPr lang="en-US" altLang="ko-KR" sz="2200" spc="180" dirty="0"/>
              <a:t>,</a:t>
            </a:r>
            <a:r>
              <a:rPr lang="ko-KR" altLang="en-US" sz="2200" spc="114" dirty="0"/>
              <a:t> </a:t>
            </a:r>
            <a:r>
              <a:rPr lang="ko-KR" altLang="en-US" sz="2200" spc="204" dirty="0">
                <a:latin typeface="Noto Sans CJK HK"/>
                <a:cs typeface="Noto Sans CJK HK"/>
              </a:rPr>
              <a:t>자연어처리에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ko-KR" altLang="en-US" sz="2200" spc="180" dirty="0">
                <a:latin typeface="Noto Sans CJK HK"/>
                <a:cs typeface="Noto Sans CJK HK"/>
              </a:rPr>
              <a:t>사용되었습니다</a:t>
            </a:r>
            <a:r>
              <a:rPr lang="en-US" altLang="ko-KR" sz="2200" spc="180" dirty="0"/>
              <a:t>.</a:t>
            </a:r>
            <a:endParaRPr lang="en-US" altLang="ko-KR" sz="2200" spc="160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0E41F3AB-2A48-17DA-1F54-FA7ED091992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649" y="2164613"/>
            <a:ext cx="4097553" cy="1317421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5667E965-F928-AD48-D3A5-9F614299E48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81619" y="2164613"/>
            <a:ext cx="313750" cy="1317421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A5198A9C-B56B-87A7-88D9-0B7D7C907B19}"/>
              </a:ext>
            </a:extLst>
          </p:cNvPr>
          <p:cNvSpPr/>
          <p:nvPr/>
        </p:nvSpPr>
        <p:spPr>
          <a:xfrm>
            <a:off x="5656605" y="2255431"/>
            <a:ext cx="1643380" cy="1226820"/>
          </a:xfrm>
          <a:custGeom>
            <a:avLst/>
            <a:gdLst/>
            <a:ahLst/>
            <a:cxnLst/>
            <a:rect l="l" t="t" r="r" b="b"/>
            <a:pathLst>
              <a:path w="1643379" h="1226820">
                <a:moveTo>
                  <a:pt x="1438643" y="0"/>
                </a:moveTo>
                <a:lnTo>
                  <a:pt x="204444" y="0"/>
                </a:lnTo>
                <a:lnTo>
                  <a:pt x="157566" y="5399"/>
                </a:lnTo>
                <a:lnTo>
                  <a:pt x="114533" y="20779"/>
                </a:lnTo>
                <a:lnTo>
                  <a:pt x="76573" y="44912"/>
                </a:lnTo>
                <a:lnTo>
                  <a:pt x="44912" y="76573"/>
                </a:lnTo>
                <a:lnTo>
                  <a:pt x="20779" y="114533"/>
                </a:lnTo>
                <a:lnTo>
                  <a:pt x="5399" y="157566"/>
                </a:lnTo>
                <a:lnTo>
                  <a:pt x="0" y="204444"/>
                </a:lnTo>
                <a:lnTo>
                  <a:pt x="0" y="1022235"/>
                </a:lnTo>
                <a:lnTo>
                  <a:pt x="5399" y="1069118"/>
                </a:lnTo>
                <a:lnTo>
                  <a:pt x="20779" y="1112155"/>
                </a:lnTo>
                <a:lnTo>
                  <a:pt x="44912" y="1150117"/>
                </a:lnTo>
                <a:lnTo>
                  <a:pt x="76573" y="1181779"/>
                </a:lnTo>
                <a:lnTo>
                  <a:pt x="114533" y="1205913"/>
                </a:lnTo>
                <a:lnTo>
                  <a:pt x="157566" y="1221293"/>
                </a:lnTo>
                <a:lnTo>
                  <a:pt x="204444" y="1226693"/>
                </a:lnTo>
                <a:lnTo>
                  <a:pt x="1438643" y="1226693"/>
                </a:lnTo>
                <a:lnTo>
                  <a:pt x="1485522" y="1221293"/>
                </a:lnTo>
                <a:lnTo>
                  <a:pt x="1528557" y="1205913"/>
                </a:lnTo>
                <a:lnTo>
                  <a:pt x="1566519" y="1181779"/>
                </a:lnTo>
                <a:lnTo>
                  <a:pt x="1598182" y="1150117"/>
                </a:lnTo>
                <a:lnTo>
                  <a:pt x="1622318" y="1112155"/>
                </a:lnTo>
                <a:lnTo>
                  <a:pt x="1637700" y="1069118"/>
                </a:lnTo>
                <a:lnTo>
                  <a:pt x="1643100" y="1022235"/>
                </a:lnTo>
                <a:lnTo>
                  <a:pt x="1643100" y="204444"/>
                </a:lnTo>
                <a:lnTo>
                  <a:pt x="1639135" y="164375"/>
                </a:lnTo>
                <a:lnTo>
                  <a:pt x="1627536" y="126209"/>
                </a:lnTo>
                <a:lnTo>
                  <a:pt x="1608746" y="91019"/>
                </a:lnTo>
                <a:lnTo>
                  <a:pt x="1583207" y="59880"/>
                </a:lnTo>
                <a:lnTo>
                  <a:pt x="1552068" y="34348"/>
                </a:lnTo>
                <a:lnTo>
                  <a:pt x="1516878" y="15562"/>
                </a:lnTo>
                <a:lnTo>
                  <a:pt x="1478712" y="3964"/>
                </a:lnTo>
                <a:lnTo>
                  <a:pt x="1438643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7">
            <a:extLst>
              <a:ext uri="{FF2B5EF4-FFF2-40B4-BE49-F238E27FC236}">
                <a16:creationId xmlns:a16="http://schemas.microsoft.com/office/drawing/2014/main" id="{BA2DD538-F8E8-14BC-D38E-D253607EAC89}"/>
              </a:ext>
            </a:extLst>
          </p:cNvPr>
          <p:cNvGrpSpPr/>
          <p:nvPr/>
        </p:nvGrpSpPr>
        <p:grpSpPr>
          <a:xfrm>
            <a:off x="4989152" y="2756156"/>
            <a:ext cx="453390" cy="225425"/>
            <a:chOff x="4989152" y="2756156"/>
            <a:chExt cx="453390" cy="225425"/>
          </a:xfrm>
        </p:grpSpPr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21CEA9BE-B72B-EBC0-682F-8BF81D5C5EB1}"/>
                </a:ext>
              </a:extLst>
            </p:cNvPr>
            <p:cNvSpPr/>
            <p:nvPr/>
          </p:nvSpPr>
          <p:spPr>
            <a:xfrm>
              <a:off x="4993919" y="2760929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4" h="215900">
                  <a:moveTo>
                    <a:pt x="335559" y="0"/>
                  </a:moveTo>
                  <a:lnTo>
                    <a:pt x="335559" y="53924"/>
                  </a:lnTo>
                  <a:lnTo>
                    <a:pt x="0" y="53924"/>
                  </a:lnTo>
                  <a:lnTo>
                    <a:pt x="0" y="161772"/>
                  </a:lnTo>
                  <a:lnTo>
                    <a:pt x="335559" y="161772"/>
                  </a:lnTo>
                  <a:lnTo>
                    <a:pt x="335559" y="215696"/>
                  </a:lnTo>
                  <a:lnTo>
                    <a:pt x="443407" y="107848"/>
                  </a:lnTo>
                  <a:lnTo>
                    <a:pt x="335559" y="0"/>
                  </a:lnTo>
                  <a:close/>
                </a:path>
              </a:pathLst>
            </a:custGeom>
            <a:solidFill>
              <a:srgbClr val="FF00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8A1032-A8F5-CA26-D256-FDA104CAC762}"/>
                </a:ext>
              </a:extLst>
            </p:cNvPr>
            <p:cNvSpPr/>
            <p:nvPr/>
          </p:nvSpPr>
          <p:spPr>
            <a:xfrm>
              <a:off x="4993914" y="2760919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4" h="215900">
                  <a:moveTo>
                    <a:pt x="0" y="53924"/>
                  </a:moveTo>
                  <a:lnTo>
                    <a:pt x="335549" y="53924"/>
                  </a:lnTo>
                  <a:lnTo>
                    <a:pt x="335549" y="0"/>
                  </a:lnTo>
                  <a:lnTo>
                    <a:pt x="443399" y="107849"/>
                  </a:lnTo>
                  <a:lnTo>
                    <a:pt x="335549" y="215699"/>
                  </a:lnTo>
                  <a:lnTo>
                    <a:pt x="335549" y="161774"/>
                  </a:lnTo>
                  <a:lnTo>
                    <a:pt x="0" y="161774"/>
                  </a:lnTo>
                  <a:lnTo>
                    <a:pt x="0" y="53924"/>
                  </a:lnTo>
                  <a:close/>
                </a:path>
              </a:pathLst>
            </a:custGeom>
            <a:ln w="9524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0">
            <a:extLst>
              <a:ext uri="{FF2B5EF4-FFF2-40B4-BE49-F238E27FC236}">
                <a16:creationId xmlns:a16="http://schemas.microsoft.com/office/drawing/2014/main" id="{6B8131E0-78A8-A294-49E9-DAD231E4C270}"/>
              </a:ext>
            </a:extLst>
          </p:cNvPr>
          <p:cNvGrpSpPr/>
          <p:nvPr/>
        </p:nvGrpSpPr>
        <p:grpSpPr>
          <a:xfrm>
            <a:off x="7514172" y="2710732"/>
            <a:ext cx="453390" cy="225425"/>
            <a:chOff x="7514172" y="2710732"/>
            <a:chExt cx="453390" cy="225425"/>
          </a:xfrm>
        </p:grpSpPr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29E40711-B81D-4622-D24E-D0614C16084A}"/>
                </a:ext>
              </a:extLst>
            </p:cNvPr>
            <p:cNvSpPr/>
            <p:nvPr/>
          </p:nvSpPr>
          <p:spPr>
            <a:xfrm>
              <a:off x="7518958" y="2715488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5" h="215900">
                  <a:moveTo>
                    <a:pt x="335559" y="0"/>
                  </a:moveTo>
                  <a:lnTo>
                    <a:pt x="335559" y="53924"/>
                  </a:lnTo>
                  <a:lnTo>
                    <a:pt x="0" y="53924"/>
                  </a:lnTo>
                  <a:lnTo>
                    <a:pt x="0" y="161772"/>
                  </a:lnTo>
                  <a:lnTo>
                    <a:pt x="335559" y="161772"/>
                  </a:lnTo>
                  <a:lnTo>
                    <a:pt x="335559" y="215696"/>
                  </a:lnTo>
                  <a:lnTo>
                    <a:pt x="443407" y="107848"/>
                  </a:lnTo>
                  <a:lnTo>
                    <a:pt x="335559" y="0"/>
                  </a:lnTo>
                  <a:close/>
                </a:path>
              </a:pathLst>
            </a:custGeom>
            <a:solidFill>
              <a:srgbClr val="FF00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FE7ED59B-72E6-53F3-D5FD-D7CFF978289E}"/>
                </a:ext>
              </a:extLst>
            </p:cNvPr>
            <p:cNvSpPr/>
            <p:nvPr/>
          </p:nvSpPr>
          <p:spPr>
            <a:xfrm>
              <a:off x="7518934" y="2715494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5" h="215900">
                  <a:moveTo>
                    <a:pt x="0" y="53924"/>
                  </a:moveTo>
                  <a:lnTo>
                    <a:pt x="335549" y="53924"/>
                  </a:lnTo>
                  <a:lnTo>
                    <a:pt x="335549" y="0"/>
                  </a:lnTo>
                  <a:lnTo>
                    <a:pt x="443399" y="107849"/>
                  </a:lnTo>
                  <a:lnTo>
                    <a:pt x="335549" y="215674"/>
                  </a:lnTo>
                  <a:lnTo>
                    <a:pt x="335549" y="161774"/>
                  </a:lnTo>
                  <a:lnTo>
                    <a:pt x="0" y="161774"/>
                  </a:lnTo>
                  <a:lnTo>
                    <a:pt x="0" y="53924"/>
                  </a:lnTo>
                  <a:close/>
                </a:path>
              </a:pathLst>
            </a:custGeom>
            <a:ln w="9524">
              <a:solidFill>
                <a:srgbClr val="FF00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FEA7F6F6-A397-5AE5-269B-B07E8E27EC5D}"/>
              </a:ext>
            </a:extLst>
          </p:cNvPr>
          <p:cNvSpPr txBox="1"/>
          <p:nvPr/>
        </p:nvSpPr>
        <p:spPr>
          <a:xfrm>
            <a:off x="6159379" y="2639416"/>
            <a:ext cx="63754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UnDinaru"/>
                <a:cs typeface="UnDinaru"/>
              </a:rPr>
              <a:t>RNN</a:t>
            </a:r>
            <a:endParaRPr sz="1400" dirty="0">
              <a:latin typeface="UnDinaru"/>
              <a:cs typeface="UnDinaru"/>
            </a:endParaRPr>
          </a:p>
          <a:p>
            <a:pPr algn="ctr">
              <a:lnSpc>
                <a:spcPts val="1664"/>
              </a:lnSpc>
            </a:pPr>
            <a:r>
              <a:rPr sz="1400" b="1" spc="65" dirty="0">
                <a:solidFill>
                  <a:srgbClr val="FFFFFF"/>
                </a:solidFill>
                <a:latin typeface="UnDinaru"/>
                <a:cs typeface="UnDinaru"/>
              </a:rPr>
              <a:t>Models</a:t>
            </a:r>
            <a:endParaRPr sz="1400" dirty="0">
              <a:latin typeface="UnDinaru"/>
              <a:cs typeface="UnDinaru"/>
            </a:endParaRPr>
          </a:p>
        </p:txBody>
      </p:sp>
    </p:spTree>
    <p:extLst>
      <p:ext uri="{BB962C8B-B14F-4D97-AF65-F5344CB8AC3E}">
        <p14:creationId xmlns:p14="http://schemas.microsoft.com/office/powerpoint/2010/main" val="1349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RNN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2C9294C-8252-86A9-DC41-23D20C56A46E}"/>
              </a:ext>
            </a:extLst>
          </p:cNvPr>
          <p:cNvSpPr txBox="1">
            <a:spLocks/>
          </p:cNvSpPr>
          <p:nvPr/>
        </p:nvSpPr>
        <p:spPr>
          <a:xfrm>
            <a:off x="480060" y="2411351"/>
            <a:ext cx="8183880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200" spc="229" dirty="0">
                <a:latin typeface="Noto Sans CJK HK"/>
                <a:cs typeface="Noto Sans CJK HK"/>
              </a:rPr>
              <a:t>그런데</a:t>
            </a:r>
            <a:r>
              <a:rPr lang="en-US" altLang="ko-KR" sz="2200" spc="229" dirty="0"/>
              <a:t>,</a:t>
            </a:r>
            <a:r>
              <a:rPr lang="ko-KR" altLang="en-US" sz="2200" spc="135" dirty="0"/>
              <a:t> </a:t>
            </a:r>
            <a:r>
              <a:rPr lang="ko-KR" altLang="en-US" sz="2200" spc="265" dirty="0">
                <a:latin typeface="Noto Sans CJK HK"/>
                <a:cs typeface="Noto Sans CJK HK"/>
              </a:rPr>
              <a:t>자연어</a:t>
            </a:r>
            <a:r>
              <a:rPr lang="ko-KR" altLang="en-US" sz="2200" spc="180" dirty="0">
                <a:latin typeface="Noto Sans CJK HK"/>
                <a:cs typeface="Noto Sans CJK HK"/>
              </a:rPr>
              <a:t> </a:t>
            </a:r>
            <a:r>
              <a:rPr lang="ko-KR" altLang="en-US" sz="2200" spc="254" dirty="0">
                <a:latin typeface="Noto Sans CJK HK"/>
                <a:cs typeface="Noto Sans CJK HK"/>
              </a:rPr>
              <a:t>비지도학습에서 </a:t>
            </a:r>
            <a:r>
              <a:rPr lang="ko-KR" altLang="en-US" sz="2200" spc="265" dirty="0">
                <a:latin typeface="Noto Sans CJK HK"/>
                <a:cs typeface="Noto Sans CJK HK"/>
              </a:rPr>
              <a:t>특이한</a:t>
            </a:r>
            <a:r>
              <a:rPr lang="ko-KR" altLang="en-US" sz="2200" spc="180" dirty="0">
                <a:latin typeface="Noto Sans CJK HK"/>
                <a:cs typeface="Noto Sans CJK HK"/>
              </a:rPr>
              <a:t> </a:t>
            </a:r>
            <a:r>
              <a:rPr lang="ko-KR" altLang="en-US" sz="2200" spc="265" dirty="0">
                <a:latin typeface="Noto Sans CJK HK"/>
                <a:cs typeface="Noto Sans CJK HK"/>
              </a:rPr>
              <a:t>점이</a:t>
            </a:r>
            <a:r>
              <a:rPr lang="ko-KR" altLang="en-US" sz="2200" spc="180" dirty="0">
                <a:latin typeface="Noto Sans CJK HK"/>
                <a:cs typeface="Noto Sans CJK HK"/>
              </a:rPr>
              <a:t> </a:t>
            </a:r>
            <a:r>
              <a:rPr lang="ko-KR" altLang="en-US" sz="2200" spc="229" dirty="0">
                <a:latin typeface="Noto Sans CJK HK"/>
                <a:cs typeface="Noto Sans CJK HK"/>
              </a:rPr>
              <a:t>발견됩니다</a:t>
            </a:r>
            <a:r>
              <a:rPr lang="en-US" altLang="ko-KR" sz="2200" spc="229" dirty="0"/>
              <a:t>.</a:t>
            </a:r>
            <a:endParaRPr lang="en-US" altLang="ko-KR" sz="2200" spc="160" dirty="0"/>
          </a:p>
        </p:txBody>
      </p:sp>
    </p:spTree>
    <p:extLst>
      <p:ext uri="{BB962C8B-B14F-4D97-AF65-F5344CB8AC3E}">
        <p14:creationId xmlns:p14="http://schemas.microsoft.com/office/powerpoint/2010/main" val="73819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Language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Sentiment Neuron</a:t>
            </a:r>
          </a:p>
          <a:p>
            <a:pPr algn="l">
              <a:spcBef>
                <a:spcPts val="0"/>
              </a:spcBef>
              <a:buSzPts val="2800"/>
            </a:pP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F1CF05B4-ECA0-0119-D7BA-97981E2FAF8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7641" y="1534503"/>
            <a:ext cx="3912432" cy="3035193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2BF0E47-CCFE-9614-50B2-2C1ABA52A320}"/>
              </a:ext>
            </a:extLst>
          </p:cNvPr>
          <p:cNvSpPr txBox="1">
            <a:spLocks/>
          </p:cNvSpPr>
          <p:nvPr/>
        </p:nvSpPr>
        <p:spPr>
          <a:xfrm>
            <a:off x="959559" y="1050153"/>
            <a:ext cx="7978365" cy="35137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ko-KR" altLang="en-US" sz="2200" spc="204" dirty="0">
                <a:latin typeface="Noto Sans CJK HK"/>
                <a:cs typeface="Noto Sans CJK HK"/>
              </a:rPr>
              <a:t>학습된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85" dirty="0"/>
              <a:t>RNN</a:t>
            </a:r>
            <a:r>
              <a:rPr lang="en-US" sz="2200" spc="120" dirty="0"/>
              <a:t> </a:t>
            </a:r>
            <a:r>
              <a:rPr lang="ko-KR" altLang="en-US" sz="2200" spc="204" dirty="0">
                <a:latin typeface="Noto Sans CJK HK"/>
                <a:cs typeface="Noto Sans CJK HK"/>
              </a:rPr>
              <a:t>모델에서</a:t>
            </a:r>
            <a:r>
              <a:rPr lang="ko-KR" altLang="en-US" sz="2200" spc="145" dirty="0">
                <a:latin typeface="Noto Sans CJK HK"/>
                <a:cs typeface="Noto Sans CJK HK"/>
              </a:rPr>
              <a:t> </a:t>
            </a:r>
            <a:r>
              <a:rPr lang="en-US" sz="2200" spc="225" dirty="0"/>
              <a:t>Sentiment</a:t>
            </a:r>
            <a:r>
              <a:rPr lang="en-US" sz="2200" spc="114" dirty="0"/>
              <a:t> </a:t>
            </a:r>
            <a:r>
              <a:rPr lang="en-US" sz="2200" spc="175" dirty="0"/>
              <a:t>neuron</a:t>
            </a:r>
            <a:r>
              <a:rPr lang="ko-KR" altLang="en-US" sz="2200" spc="175" dirty="0">
                <a:latin typeface="Noto Sans CJK HK"/>
                <a:cs typeface="Noto Sans CJK HK"/>
              </a:rPr>
              <a:t>을 발견합니다</a:t>
            </a:r>
            <a:r>
              <a:rPr lang="en-US" altLang="ko-KR" sz="2200" spc="175" dirty="0"/>
              <a:t>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B44331F-E13F-9194-E998-64BA16FBC4E4}"/>
              </a:ext>
            </a:extLst>
          </p:cNvPr>
          <p:cNvSpPr txBox="1"/>
          <p:nvPr/>
        </p:nvSpPr>
        <p:spPr>
          <a:xfrm>
            <a:off x="5484368" y="2132798"/>
            <a:ext cx="3089538" cy="13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8945">
              <a:lnSpc>
                <a:spcPct val="100000"/>
              </a:lnSpc>
              <a:spcBef>
                <a:spcPts val="100"/>
              </a:spcBef>
            </a:pPr>
            <a:r>
              <a:rPr sz="1400" b="1" spc="110" dirty="0">
                <a:solidFill>
                  <a:srgbClr val="FF0000"/>
                </a:solidFill>
                <a:latin typeface="UnDinaru"/>
                <a:cs typeface="UnDinaru"/>
              </a:rPr>
              <a:t>Sentiment</a:t>
            </a:r>
            <a:r>
              <a:rPr sz="1400" b="1" spc="50" dirty="0">
                <a:solidFill>
                  <a:srgbClr val="FF0000"/>
                </a:solidFill>
                <a:latin typeface="UnDinaru"/>
                <a:cs typeface="UnDinaru"/>
              </a:rPr>
              <a:t> </a:t>
            </a:r>
            <a:r>
              <a:rPr sz="1400" b="1" spc="90" dirty="0">
                <a:solidFill>
                  <a:srgbClr val="FF0000"/>
                </a:solidFill>
                <a:latin typeface="UnDinaru"/>
                <a:cs typeface="UnDinaru"/>
              </a:rPr>
              <a:t>neuron</a:t>
            </a:r>
            <a:r>
              <a:rPr sz="1400" b="1" spc="90" dirty="0">
                <a:solidFill>
                  <a:srgbClr val="FF0000"/>
                </a:solidFill>
                <a:latin typeface="Noto Sans CJK HK"/>
                <a:cs typeface="Noto Sans CJK HK"/>
              </a:rPr>
              <a:t>의</a:t>
            </a:r>
            <a:r>
              <a:rPr sz="1400" b="1" spc="11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75" dirty="0">
                <a:solidFill>
                  <a:srgbClr val="FF0000"/>
                </a:solidFill>
                <a:latin typeface="Noto Sans CJK HK"/>
                <a:cs typeface="Noto Sans CJK HK"/>
              </a:rPr>
              <a:t>값에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따라서</a:t>
            </a:r>
            <a:r>
              <a:rPr sz="1400" b="1" spc="15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부정</a:t>
            </a:r>
            <a:r>
              <a:rPr sz="1400" b="1" spc="100" dirty="0">
                <a:solidFill>
                  <a:srgbClr val="FF0000"/>
                </a:solidFill>
                <a:latin typeface="UnDinaru"/>
                <a:cs typeface="UnDinaru"/>
              </a:rPr>
              <a:t>,</a:t>
            </a:r>
            <a:r>
              <a:rPr sz="1400" b="1" spc="55" dirty="0">
                <a:solidFill>
                  <a:srgbClr val="FF0000"/>
                </a:solidFill>
                <a:latin typeface="UnDinaru"/>
                <a:cs typeface="UnDinaru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긍정</a:t>
            </a:r>
            <a:r>
              <a:rPr sz="1400" b="1" spc="13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75" dirty="0">
                <a:solidFill>
                  <a:srgbClr val="FF0000"/>
                </a:solidFill>
                <a:latin typeface="Noto Sans CJK HK"/>
                <a:cs typeface="Noto Sans CJK HK"/>
              </a:rPr>
              <a:t>리뷰가 </a:t>
            </a:r>
            <a:r>
              <a:rPr sz="1400" b="1" spc="105" dirty="0">
                <a:solidFill>
                  <a:srgbClr val="FF0000"/>
                </a:solidFill>
                <a:latin typeface="Noto Sans CJK HK"/>
                <a:cs typeface="Noto Sans CJK HK"/>
              </a:rPr>
              <a:t>구분되었습니다</a:t>
            </a:r>
            <a:r>
              <a:rPr sz="1400" b="1" spc="105" dirty="0">
                <a:solidFill>
                  <a:srgbClr val="FF0000"/>
                </a:solidFill>
                <a:latin typeface="UnDinaru"/>
                <a:cs typeface="UnDinaru"/>
              </a:rPr>
              <a:t>.</a:t>
            </a:r>
            <a:endParaRPr sz="1400" dirty="0">
              <a:latin typeface="UnDinaru"/>
              <a:cs typeface="UnDinaru"/>
            </a:endParaRPr>
          </a:p>
          <a:p>
            <a:pPr marL="12700" marR="5080">
              <a:lnSpc>
                <a:spcPct val="100000"/>
              </a:lnSpc>
              <a:spcBef>
                <a:spcPts val="1680"/>
              </a:spcBef>
            </a:pP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뉴런의</a:t>
            </a:r>
            <a:r>
              <a:rPr sz="1400" b="1" spc="15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값을</a:t>
            </a:r>
            <a:r>
              <a:rPr sz="1400" b="1" spc="13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고정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시키면</a:t>
            </a:r>
            <a:r>
              <a:rPr sz="1400" b="1" spc="15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75" dirty="0">
                <a:solidFill>
                  <a:srgbClr val="FF0000"/>
                </a:solidFill>
                <a:latin typeface="Noto Sans CJK HK"/>
                <a:cs typeface="Noto Sans CJK HK"/>
              </a:rPr>
              <a:t>원하는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감정의</a:t>
            </a:r>
            <a:r>
              <a:rPr sz="1400" b="1" spc="15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문장을</a:t>
            </a:r>
            <a:r>
              <a:rPr sz="1400" b="1" spc="15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생성할</a:t>
            </a:r>
            <a:r>
              <a:rPr sz="1400" b="1" spc="15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50" dirty="0">
                <a:solidFill>
                  <a:srgbClr val="FF0000"/>
                </a:solidFill>
                <a:latin typeface="Noto Sans CJK HK"/>
                <a:cs typeface="Noto Sans CJK HK"/>
              </a:rPr>
              <a:t>수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있습니다</a:t>
            </a:r>
            <a:r>
              <a:rPr sz="1400" b="1" spc="100" dirty="0">
                <a:solidFill>
                  <a:srgbClr val="FF0000"/>
                </a:solidFill>
                <a:latin typeface="UnDinaru"/>
                <a:cs typeface="UnDinaru"/>
              </a:rPr>
              <a:t>.</a:t>
            </a:r>
            <a:endParaRPr sz="1400" dirty="0">
              <a:latin typeface="UnDinaru"/>
              <a:cs typeface="UnDinaru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D577A0E-C954-F8B5-5EE7-E43B4F8E39D0}"/>
              </a:ext>
            </a:extLst>
          </p:cNvPr>
          <p:cNvSpPr txBox="1">
            <a:spLocks/>
          </p:cNvSpPr>
          <p:nvPr/>
        </p:nvSpPr>
        <p:spPr>
          <a:xfrm>
            <a:off x="311529" y="4803998"/>
            <a:ext cx="5904656" cy="13593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 altLang="ko-KR" sz="800" dirty="0"/>
              <a:t>Sentiment Neuron: </a:t>
            </a:r>
            <a:r>
              <a:rPr lang="ko-KR" altLang="en-US" sz="800" dirty="0"/>
              <a:t>신경망에서 텍스트의 감정을 인식하고 표현하는 특정 뉴런으로</a:t>
            </a:r>
            <a:r>
              <a:rPr lang="en-US" altLang="ko-KR" sz="800" dirty="0"/>
              <a:t>, </a:t>
            </a:r>
            <a:r>
              <a:rPr lang="ko-KR" altLang="en-US" sz="800" dirty="0"/>
              <a:t>주로 감정 분석과 텍스트 생성 모델에 사용</a:t>
            </a:r>
            <a:endParaRPr lang="en-US" altLang="ko-KR" sz="1200" spc="175" dirty="0"/>
          </a:p>
        </p:txBody>
      </p:sp>
    </p:spTree>
    <p:extLst>
      <p:ext uri="{BB962C8B-B14F-4D97-AF65-F5344CB8AC3E}">
        <p14:creationId xmlns:p14="http://schemas.microsoft.com/office/powerpoint/2010/main" val="64282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2467</TotalTime>
  <Words>1447</Words>
  <Application>Microsoft Macintosh PowerPoint</Application>
  <PresentationFormat>On-screen Show (16:9)</PresentationFormat>
  <Paragraphs>449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10X10 Bold</vt:lpstr>
      <vt:lpstr>Noto Sans CJK HK</vt:lpstr>
      <vt:lpstr>a가을소풍B</vt:lpstr>
      <vt:lpstr>Verdana</vt:lpstr>
      <vt:lpstr>맑은 고딕</vt:lpstr>
      <vt:lpstr>UnDinaru</vt:lpstr>
      <vt:lpstr>10X10</vt:lpstr>
      <vt:lpstr>BM DoHyeon OTF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90</cp:revision>
  <dcterms:created xsi:type="dcterms:W3CDTF">2015-03-17T10:14:13Z</dcterms:created>
  <dcterms:modified xsi:type="dcterms:W3CDTF">2024-07-15T08:15:46Z</dcterms:modified>
</cp:coreProperties>
</file>